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6" r:id="rId2"/>
    <p:sldId id="2275" r:id="rId3"/>
    <p:sldId id="2277" r:id="rId4"/>
    <p:sldId id="2276" r:id="rId5"/>
    <p:sldId id="2279" r:id="rId6"/>
    <p:sldId id="257" r:id="rId7"/>
    <p:sldId id="2278" r:id="rId8"/>
    <p:sldId id="258" r:id="rId9"/>
    <p:sldId id="259" r:id="rId10"/>
    <p:sldId id="260" r:id="rId11"/>
    <p:sldId id="261" r:id="rId12"/>
    <p:sldId id="263" r:id="rId13"/>
    <p:sldId id="264" r:id="rId14"/>
    <p:sldId id="265" r:id="rId15"/>
    <p:sldId id="266" r:id="rId16"/>
    <p:sldId id="267" r:id="rId17"/>
    <p:sldId id="270" r:id="rId18"/>
    <p:sldId id="269" r:id="rId19"/>
    <p:sldId id="268"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8"/>
    <p:restoredTop sz="85991"/>
  </p:normalViewPr>
  <p:slideViewPr>
    <p:cSldViewPr snapToGrid="0" snapToObjects="1">
      <p:cViewPr varScale="1">
        <p:scale>
          <a:sx n="90" d="100"/>
          <a:sy n="90" d="100"/>
        </p:scale>
        <p:origin x="20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99CB06-C892-8B47-A79D-C691FDFF1CC5}" type="datetimeFigureOut">
              <a:rPr lang="en-US" smtClean="0"/>
              <a:t>11/16/18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6ED9C8-DE1D-A540-8C47-4C1AF0468998}" type="slidenum">
              <a:rPr lang="en-US" smtClean="0"/>
              <a:t>‹#›</a:t>
            </a:fld>
            <a:endParaRPr lang="en-US"/>
          </a:p>
        </p:txBody>
      </p:sp>
    </p:spTree>
    <p:extLst>
      <p:ext uri="{BB962C8B-B14F-4D97-AF65-F5344CB8AC3E}">
        <p14:creationId xmlns:p14="http://schemas.microsoft.com/office/powerpoint/2010/main" val="3784268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cs typeface="Arial" panose="020B0604020202020204" pitchFamily="34" charset="0"/>
              </a:rPr>
              <a:t>Viral mediated tumor theoretically should have viral antigens that are foreign to immune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cs typeface="Arial" panose="020B0604020202020204" pitchFamily="34" charset="0"/>
              </a:rPr>
              <a:t>UV mediated version have high neoantigen load.</a:t>
            </a:r>
          </a:p>
        </p:txBody>
      </p:sp>
      <p:sp>
        <p:nvSpPr>
          <p:cNvPr id="4" name="Slide Number Placeholder 3"/>
          <p:cNvSpPr>
            <a:spLocks noGrp="1"/>
          </p:cNvSpPr>
          <p:nvPr>
            <p:ph type="sldNum" sz="quarter" idx="5"/>
          </p:nvPr>
        </p:nvSpPr>
        <p:spPr/>
        <p:txBody>
          <a:bodyPr/>
          <a:lstStyle/>
          <a:p>
            <a:fld id="{756ED9C8-DE1D-A540-8C47-4C1AF0468998}" type="slidenum">
              <a:rPr lang="en-US" smtClean="0"/>
              <a:t>2</a:t>
            </a:fld>
            <a:endParaRPr lang="en-US"/>
          </a:p>
        </p:txBody>
      </p:sp>
    </p:spTree>
    <p:extLst>
      <p:ext uri="{BB962C8B-B14F-4D97-AF65-F5344CB8AC3E}">
        <p14:creationId xmlns:p14="http://schemas.microsoft.com/office/powerpoint/2010/main" val="973279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1125 DE genes at FDR &lt; 0.01 between tumor and cell line. </a:t>
            </a:r>
          </a:p>
        </p:txBody>
      </p:sp>
      <p:sp>
        <p:nvSpPr>
          <p:cNvPr id="4" name="Slide Number Placeholder 3"/>
          <p:cNvSpPr>
            <a:spLocks noGrp="1"/>
          </p:cNvSpPr>
          <p:nvPr>
            <p:ph type="sldNum" sz="quarter" idx="5"/>
          </p:nvPr>
        </p:nvSpPr>
        <p:spPr/>
        <p:txBody>
          <a:bodyPr/>
          <a:lstStyle/>
          <a:p>
            <a:fld id="{756ED9C8-DE1D-A540-8C47-4C1AF0468998}" type="slidenum">
              <a:rPr lang="en-US" smtClean="0"/>
              <a:t>16</a:t>
            </a:fld>
            <a:endParaRPr lang="en-US"/>
          </a:p>
        </p:txBody>
      </p:sp>
    </p:spTree>
    <p:extLst>
      <p:ext uri="{BB962C8B-B14F-4D97-AF65-F5344CB8AC3E}">
        <p14:creationId xmlns:p14="http://schemas.microsoft.com/office/powerpoint/2010/main" val="206150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Volcano plot – fold change by –log10 </a:t>
            </a:r>
            <a:r>
              <a:rPr lang="en-US" dirty="0" err="1"/>
              <a:t>pvalue</a:t>
            </a:r>
            <a:r>
              <a:rPr lang="en-US" dirty="0"/>
              <a:t>. orange points are significant at FDR &lt; 0.01. Red points are genes of interest. Genes of interest with FDR &lt; 0.01 are labeled.</a:t>
            </a:r>
          </a:p>
          <a:p>
            <a:endParaRPr lang="en-US" dirty="0"/>
          </a:p>
          <a:p>
            <a:r>
              <a:rPr lang="en-US" dirty="0"/>
              <a:t>Positive fold change indicates expression was higher in tumor compared to cell line. </a:t>
            </a:r>
          </a:p>
        </p:txBody>
      </p:sp>
      <p:sp>
        <p:nvSpPr>
          <p:cNvPr id="4" name="Slide Number Placeholder 3"/>
          <p:cNvSpPr>
            <a:spLocks noGrp="1"/>
          </p:cNvSpPr>
          <p:nvPr>
            <p:ph type="sldNum" sz="quarter" idx="5"/>
          </p:nvPr>
        </p:nvSpPr>
        <p:spPr/>
        <p:txBody>
          <a:bodyPr/>
          <a:lstStyle/>
          <a:p>
            <a:fld id="{756ED9C8-DE1D-A540-8C47-4C1AF0468998}" type="slidenum">
              <a:rPr lang="en-US" smtClean="0"/>
              <a:t>18</a:t>
            </a:fld>
            <a:endParaRPr lang="en-US"/>
          </a:p>
        </p:txBody>
      </p:sp>
    </p:spTree>
    <p:extLst>
      <p:ext uri="{BB962C8B-B14F-4D97-AF65-F5344CB8AC3E}">
        <p14:creationId xmlns:p14="http://schemas.microsoft.com/office/powerpoint/2010/main" val="1866107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 compare viral </a:t>
            </a:r>
            <a:r>
              <a:rPr lang="en-US" dirty="0" err="1"/>
              <a:t>pos</a:t>
            </a:r>
            <a:r>
              <a:rPr lang="en-US" dirty="0"/>
              <a:t> to viral negative samples (waiting on them to be sequenced)</a:t>
            </a:r>
          </a:p>
          <a:p>
            <a:r>
              <a:rPr lang="en-US" dirty="0"/>
              <a:t>Compare somatic mutation profile from WES in tumor/cell lines</a:t>
            </a:r>
          </a:p>
        </p:txBody>
      </p:sp>
      <p:sp>
        <p:nvSpPr>
          <p:cNvPr id="4" name="Slide Number Placeholder 3"/>
          <p:cNvSpPr>
            <a:spLocks noGrp="1"/>
          </p:cNvSpPr>
          <p:nvPr>
            <p:ph type="sldNum" sz="quarter" idx="5"/>
          </p:nvPr>
        </p:nvSpPr>
        <p:spPr/>
        <p:txBody>
          <a:bodyPr/>
          <a:lstStyle/>
          <a:p>
            <a:fld id="{756ED9C8-DE1D-A540-8C47-4C1AF0468998}" type="slidenum">
              <a:rPr lang="en-US" smtClean="0"/>
              <a:t>19</a:t>
            </a:fld>
            <a:endParaRPr lang="en-US"/>
          </a:p>
        </p:txBody>
      </p:sp>
    </p:spTree>
    <p:extLst>
      <p:ext uri="{BB962C8B-B14F-4D97-AF65-F5344CB8AC3E}">
        <p14:creationId xmlns:p14="http://schemas.microsoft.com/office/powerpoint/2010/main" val="3198736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286 appears to be an outlier; all other tumor/cell line pairs are matched together</a:t>
            </a:r>
          </a:p>
        </p:txBody>
      </p:sp>
      <p:sp>
        <p:nvSpPr>
          <p:cNvPr id="4" name="Slide Number Placeholder 3"/>
          <p:cNvSpPr>
            <a:spLocks noGrp="1"/>
          </p:cNvSpPr>
          <p:nvPr>
            <p:ph type="sldNum" sz="quarter" idx="5"/>
          </p:nvPr>
        </p:nvSpPr>
        <p:spPr/>
        <p:txBody>
          <a:bodyPr/>
          <a:lstStyle/>
          <a:p>
            <a:fld id="{756ED9C8-DE1D-A540-8C47-4C1AF0468998}" type="slidenum">
              <a:rPr lang="en-US" smtClean="0"/>
              <a:t>8</a:t>
            </a:fld>
            <a:endParaRPr lang="en-US"/>
          </a:p>
        </p:txBody>
      </p:sp>
    </p:spTree>
    <p:extLst>
      <p:ext uri="{BB962C8B-B14F-4D97-AF65-F5344CB8AC3E}">
        <p14:creationId xmlns:p14="http://schemas.microsoft.com/office/powerpoint/2010/main" val="3556738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only 1000 HVGs, 286 is still an outlier, but also 350 looks different than other samples as well. Note that 350 is virus negative but all others are virus pos. Here it looks like 286 is clustering with the virus positive samples a bit more.</a:t>
            </a:r>
          </a:p>
          <a:p>
            <a:endParaRPr lang="en-US" dirty="0"/>
          </a:p>
          <a:p>
            <a:r>
              <a:rPr lang="en-US" dirty="0"/>
              <a:t>PCA - loadings make sure not a couple of genes</a:t>
            </a:r>
          </a:p>
        </p:txBody>
      </p:sp>
      <p:sp>
        <p:nvSpPr>
          <p:cNvPr id="4" name="Slide Number Placeholder 3"/>
          <p:cNvSpPr>
            <a:spLocks noGrp="1"/>
          </p:cNvSpPr>
          <p:nvPr>
            <p:ph type="sldNum" sz="quarter" idx="5"/>
          </p:nvPr>
        </p:nvSpPr>
        <p:spPr/>
        <p:txBody>
          <a:bodyPr/>
          <a:lstStyle/>
          <a:p>
            <a:fld id="{756ED9C8-DE1D-A540-8C47-4C1AF0468998}" type="slidenum">
              <a:rPr lang="en-US" smtClean="0"/>
              <a:t>9</a:t>
            </a:fld>
            <a:endParaRPr lang="en-US"/>
          </a:p>
        </p:txBody>
      </p:sp>
    </p:spTree>
    <p:extLst>
      <p:ext uri="{BB962C8B-B14F-4D97-AF65-F5344CB8AC3E}">
        <p14:creationId xmlns:p14="http://schemas.microsoft.com/office/powerpoint/2010/main" val="2407880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Visualizing the variance-stabilized counts for the top 100 genes in all samples. Rows and columns hierarchically clustered.</a:t>
            </a:r>
          </a:p>
          <a:p>
            <a:endParaRPr lang="en-US" dirty="0"/>
          </a:p>
          <a:p>
            <a:r>
              <a:rPr lang="en-US" dirty="0"/>
              <a:t>We can see stark differences in 350. Not all cell line/ tumor pairs cluster together.</a:t>
            </a:r>
          </a:p>
        </p:txBody>
      </p:sp>
      <p:sp>
        <p:nvSpPr>
          <p:cNvPr id="4" name="Slide Number Placeholder 3"/>
          <p:cNvSpPr>
            <a:spLocks noGrp="1"/>
          </p:cNvSpPr>
          <p:nvPr>
            <p:ph type="sldNum" sz="quarter" idx="5"/>
          </p:nvPr>
        </p:nvSpPr>
        <p:spPr/>
        <p:txBody>
          <a:bodyPr/>
          <a:lstStyle/>
          <a:p>
            <a:fld id="{756ED9C8-DE1D-A540-8C47-4C1AF0468998}" type="slidenum">
              <a:rPr lang="en-US" smtClean="0"/>
              <a:t>10</a:t>
            </a:fld>
            <a:endParaRPr lang="en-US"/>
          </a:p>
        </p:txBody>
      </p:sp>
    </p:spTree>
    <p:extLst>
      <p:ext uri="{BB962C8B-B14F-4D97-AF65-F5344CB8AC3E}">
        <p14:creationId xmlns:p14="http://schemas.microsoft.com/office/powerpoint/2010/main" val="676404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Visualizing the variance-stabilized counts for the top 500 genes excluding samples 350 and 286. Rows and columns hierarchically clustered.</a:t>
            </a:r>
          </a:p>
          <a:p>
            <a:endParaRPr lang="en-US" dirty="0"/>
          </a:p>
          <a:p>
            <a:r>
              <a:rPr lang="en-US" dirty="0"/>
              <a:t>More similarity between cell line / tumor pairs is evident. All cell line / tumor pairs cluster together.</a:t>
            </a:r>
          </a:p>
        </p:txBody>
      </p:sp>
      <p:sp>
        <p:nvSpPr>
          <p:cNvPr id="4" name="Slide Number Placeholder 3"/>
          <p:cNvSpPr>
            <a:spLocks noGrp="1"/>
          </p:cNvSpPr>
          <p:nvPr>
            <p:ph type="sldNum" sz="quarter" idx="5"/>
          </p:nvPr>
        </p:nvSpPr>
        <p:spPr/>
        <p:txBody>
          <a:bodyPr/>
          <a:lstStyle/>
          <a:p>
            <a:fld id="{756ED9C8-DE1D-A540-8C47-4C1AF0468998}" type="slidenum">
              <a:rPr lang="en-US" smtClean="0"/>
              <a:t>11</a:t>
            </a:fld>
            <a:endParaRPr lang="en-US"/>
          </a:p>
        </p:txBody>
      </p:sp>
    </p:spTree>
    <p:extLst>
      <p:ext uri="{BB962C8B-B14F-4D97-AF65-F5344CB8AC3E}">
        <p14:creationId xmlns:p14="http://schemas.microsoft.com/office/powerpoint/2010/main" val="1079455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Systematic variation across all genes  between cell line and tumor captured in PC2</a:t>
            </a:r>
          </a:p>
        </p:txBody>
      </p:sp>
      <p:sp>
        <p:nvSpPr>
          <p:cNvPr id="4" name="Slide Number Placeholder 3"/>
          <p:cNvSpPr>
            <a:spLocks noGrp="1"/>
          </p:cNvSpPr>
          <p:nvPr>
            <p:ph type="sldNum" sz="quarter" idx="5"/>
          </p:nvPr>
        </p:nvSpPr>
        <p:spPr/>
        <p:txBody>
          <a:bodyPr/>
          <a:lstStyle/>
          <a:p>
            <a:fld id="{756ED9C8-DE1D-A540-8C47-4C1AF0468998}" type="slidenum">
              <a:rPr lang="en-US" smtClean="0"/>
              <a:t>12</a:t>
            </a:fld>
            <a:endParaRPr lang="en-US"/>
          </a:p>
        </p:txBody>
      </p:sp>
    </p:spTree>
    <p:extLst>
      <p:ext uri="{BB962C8B-B14F-4D97-AF65-F5344CB8AC3E}">
        <p14:creationId xmlns:p14="http://schemas.microsoft.com/office/powerpoint/2010/main" val="1005274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Restricting to 500 most highly variable genes, samples from the same patient are more similar to each other than samples from the same preparation type. PC2 still shoes a cell line vs tumor effect, but not as strong.</a:t>
            </a:r>
          </a:p>
        </p:txBody>
      </p:sp>
      <p:sp>
        <p:nvSpPr>
          <p:cNvPr id="4" name="Slide Number Placeholder 3"/>
          <p:cNvSpPr>
            <a:spLocks noGrp="1"/>
          </p:cNvSpPr>
          <p:nvPr>
            <p:ph type="sldNum" sz="quarter" idx="5"/>
          </p:nvPr>
        </p:nvSpPr>
        <p:spPr/>
        <p:txBody>
          <a:bodyPr/>
          <a:lstStyle/>
          <a:p>
            <a:fld id="{756ED9C8-DE1D-A540-8C47-4C1AF0468998}" type="slidenum">
              <a:rPr lang="en-US" smtClean="0"/>
              <a:t>13</a:t>
            </a:fld>
            <a:endParaRPr lang="en-US"/>
          </a:p>
        </p:txBody>
      </p:sp>
    </p:spTree>
    <p:extLst>
      <p:ext uri="{BB962C8B-B14F-4D97-AF65-F5344CB8AC3E}">
        <p14:creationId xmlns:p14="http://schemas.microsoft.com/office/powerpoint/2010/main" val="4242863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genes of interest appear to cluster more strongly by cell line vs tumor, rather than patient (columns). </a:t>
            </a:r>
          </a:p>
          <a:p>
            <a:endParaRPr lang="en-US" dirty="0"/>
          </a:p>
          <a:p>
            <a:r>
              <a:rPr lang="en-US" dirty="0"/>
              <a:t>Some clustering of gene categories (rows).</a:t>
            </a:r>
          </a:p>
        </p:txBody>
      </p:sp>
      <p:sp>
        <p:nvSpPr>
          <p:cNvPr id="4" name="Slide Number Placeholder 3"/>
          <p:cNvSpPr>
            <a:spLocks noGrp="1"/>
          </p:cNvSpPr>
          <p:nvPr>
            <p:ph type="sldNum" sz="quarter" idx="5"/>
          </p:nvPr>
        </p:nvSpPr>
        <p:spPr/>
        <p:txBody>
          <a:bodyPr/>
          <a:lstStyle/>
          <a:p>
            <a:fld id="{756ED9C8-DE1D-A540-8C47-4C1AF0468998}" type="slidenum">
              <a:rPr lang="en-US" smtClean="0"/>
              <a:t>14</a:t>
            </a:fld>
            <a:endParaRPr lang="en-US"/>
          </a:p>
        </p:txBody>
      </p:sp>
    </p:spTree>
    <p:extLst>
      <p:ext uri="{BB962C8B-B14F-4D97-AF65-F5344CB8AC3E}">
        <p14:creationId xmlns:p14="http://schemas.microsoft.com/office/powerpoint/2010/main" val="212065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Volcano plot – fold change by –log10 </a:t>
            </a:r>
            <a:r>
              <a:rPr lang="en-US" dirty="0" err="1"/>
              <a:t>pvalue</a:t>
            </a:r>
            <a:r>
              <a:rPr lang="en-US" dirty="0"/>
              <a:t>. orange points are significant at FDR &lt; 0.01. </a:t>
            </a:r>
          </a:p>
          <a:p>
            <a:endParaRPr lang="en-US" dirty="0"/>
          </a:p>
          <a:p>
            <a:r>
              <a:rPr lang="en-US" dirty="0"/>
              <a:t>Positive fold change indicates expression was higher in tumor compared to cell line. </a:t>
            </a:r>
          </a:p>
        </p:txBody>
      </p:sp>
      <p:sp>
        <p:nvSpPr>
          <p:cNvPr id="4" name="Slide Number Placeholder 3"/>
          <p:cNvSpPr>
            <a:spLocks noGrp="1"/>
          </p:cNvSpPr>
          <p:nvPr>
            <p:ph type="sldNum" sz="quarter" idx="5"/>
          </p:nvPr>
        </p:nvSpPr>
        <p:spPr/>
        <p:txBody>
          <a:bodyPr/>
          <a:lstStyle/>
          <a:p>
            <a:fld id="{756ED9C8-DE1D-A540-8C47-4C1AF0468998}" type="slidenum">
              <a:rPr lang="en-US" smtClean="0"/>
              <a:t>15</a:t>
            </a:fld>
            <a:endParaRPr lang="en-US"/>
          </a:p>
        </p:txBody>
      </p:sp>
    </p:spTree>
    <p:extLst>
      <p:ext uri="{BB962C8B-B14F-4D97-AF65-F5344CB8AC3E}">
        <p14:creationId xmlns:p14="http://schemas.microsoft.com/office/powerpoint/2010/main" val="2102148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3375"/>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
        <p:nvSpPr>
          <p:cNvPr id="4" name="Date Placeholder 3"/>
          <p:cNvSpPr>
            <a:spLocks noGrp="1"/>
          </p:cNvSpPr>
          <p:nvPr>
            <p:ph type="dt" sz="half" idx="10"/>
          </p:nvPr>
        </p:nvSpPr>
        <p:spPr/>
        <p:txBody>
          <a:bodyPr/>
          <a:lstStyle/>
          <a:p>
            <a:fld id="{F5EDFAD6-D96C-C844-A0FC-44E738E1479F}" type="datetimeFigureOut">
              <a:rPr lang="en-US" smtClean="0"/>
              <a:t>11/16/18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EDFAD6-D96C-C844-A0FC-44E738E1479F}" type="datetimeFigureOut">
              <a:rPr lang="en-US" smtClean="0"/>
              <a:t>11/16/18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EDFAD6-D96C-C844-A0FC-44E738E1479F}" type="datetimeFigureOut">
              <a:rPr lang="en-US" smtClean="0"/>
              <a:t>11/16/18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EDFAD6-D96C-C844-A0FC-44E738E1479F}" type="datetimeFigureOut">
              <a:rPr lang="en-US" smtClean="0"/>
              <a:t>11/16/18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3375"/>
            </a:lvl1pPr>
          </a:lstStyle>
          <a:p>
            <a:r>
              <a:rPr lang="en-US"/>
              <a:t>Click to edit Master title style</a:t>
            </a:r>
          </a:p>
        </p:txBody>
      </p:sp>
      <p:sp>
        <p:nvSpPr>
          <p:cNvPr id="3" name="Text Placeholder 2"/>
          <p:cNvSpPr>
            <a:spLocks noGrp="1"/>
          </p:cNvSpPr>
          <p:nvPr>
            <p:ph type="body" idx="1"/>
          </p:nvPr>
        </p:nvSpPr>
        <p:spPr>
          <a:xfrm>
            <a:off x="623888" y="4589466"/>
            <a:ext cx="78867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EDFAD6-D96C-C844-A0FC-44E738E1479F}" type="datetimeFigureOut">
              <a:rPr lang="en-US" smtClean="0"/>
              <a:t>11/16/18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EDFAD6-D96C-C844-A0FC-44E738E1479F}" type="datetimeFigureOut">
              <a:rPr lang="en-US" smtClean="0"/>
              <a:t>11/16/18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EDFAD6-D96C-C844-A0FC-44E738E1479F}" type="datetimeFigureOut">
              <a:rPr lang="en-US" smtClean="0"/>
              <a:t>11/16/18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5EDFAD6-D96C-C844-A0FC-44E738E1479F}" type="datetimeFigureOut">
              <a:rPr lang="en-US" smtClean="0"/>
              <a:t>11/16/18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EDFAD6-D96C-C844-A0FC-44E738E1479F}" type="datetimeFigureOut">
              <a:rPr lang="en-US" smtClean="0"/>
              <a:t>11/16/18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3887391" y="987428"/>
            <a:ext cx="462915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Edit Master text styles</a:t>
            </a:r>
          </a:p>
        </p:txBody>
      </p:sp>
      <p:sp>
        <p:nvSpPr>
          <p:cNvPr id="5" name="Date Placeholder 4"/>
          <p:cNvSpPr>
            <a:spLocks noGrp="1"/>
          </p:cNvSpPr>
          <p:nvPr>
            <p:ph type="dt" sz="half" idx="10"/>
          </p:nvPr>
        </p:nvSpPr>
        <p:spPr/>
        <p:txBody>
          <a:bodyPr/>
          <a:lstStyle/>
          <a:p>
            <a:fld id="{F5EDFAD6-D96C-C844-A0FC-44E738E1479F}" type="datetimeFigureOut">
              <a:rPr lang="en-US" smtClean="0"/>
              <a:t>11/16/18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3887391" y="987428"/>
            <a:ext cx="4629150" cy="4873625"/>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Edit Master text styles</a:t>
            </a:r>
          </a:p>
        </p:txBody>
      </p:sp>
      <p:sp>
        <p:nvSpPr>
          <p:cNvPr id="5" name="Date Placeholder 4"/>
          <p:cNvSpPr>
            <a:spLocks noGrp="1"/>
          </p:cNvSpPr>
          <p:nvPr>
            <p:ph type="dt" sz="half" idx="10"/>
          </p:nvPr>
        </p:nvSpPr>
        <p:spPr/>
        <p:txBody>
          <a:bodyPr/>
          <a:lstStyle/>
          <a:p>
            <a:fld id="{F5EDFAD6-D96C-C844-A0FC-44E738E1479F}" type="datetimeFigureOut">
              <a:rPr lang="en-US" smtClean="0"/>
              <a:t>11/16/18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E03BE0-53F4-5243-A93C-DDEF3E6C1D6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675" b="0" i="0">
                <a:solidFill>
                  <a:schemeClr val="tx1">
                    <a:tint val="75000"/>
                  </a:schemeClr>
                </a:solidFill>
                <a:latin typeface="Arial" panose="020B0604020202020204" pitchFamily="34" charset="0"/>
                <a:ea typeface="Lantinghei TC Extralight" charset="-120"/>
                <a:cs typeface="Arial" panose="020B0604020202020204" pitchFamily="34" charset="0"/>
              </a:defRPr>
            </a:lvl1pPr>
          </a:lstStyle>
          <a:p>
            <a:fld id="{F5EDFAD6-D96C-C844-A0FC-44E738E1479F}" type="datetimeFigureOut">
              <a:rPr lang="en-US" smtClean="0"/>
              <a:pPr/>
              <a:t>11/16/18</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675" b="0" i="0">
                <a:solidFill>
                  <a:schemeClr val="tx1">
                    <a:tint val="75000"/>
                  </a:schemeClr>
                </a:solidFill>
                <a:latin typeface="Arial" panose="020B0604020202020204" pitchFamily="34" charset="0"/>
                <a:ea typeface="Lantinghei TC Extralight" charset="-12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675" b="0" i="0">
                <a:solidFill>
                  <a:schemeClr val="tx1">
                    <a:tint val="75000"/>
                  </a:schemeClr>
                </a:solidFill>
                <a:latin typeface="Arial" panose="020B0604020202020204" pitchFamily="34" charset="0"/>
                <a:ea typeface="Lantinghei TC Extralight" charset="-120"/>
                <a:cs typeface="Arial" panose="020B0604020202020204" pitchFamily="34" charset="0"/>
              </a:defRPr>
            </a:lvl1pPr>
          </a:lstStyle>
          <a:p>
            <a:fld id="{BEE03BE0-53F4-5243-A93C-DDEF3E6C1D63}" type="slidenum">
              <a:rPr lang="en-US" smtClean="0"/>
              <a:pPr/>
              <a:t>‹#›</a:t>
            </a:fld>
            <a:endParaRPr lang="en-US"/>
          </a:p>
        </p:txBody>
      </p:sp>
    </p:spTree>
    <p:extLst>
      <p:ext uri="{BB962C8B-B14F-4D97-AF65-F5344CB8AC3E}">
        <p14:creationId xmlns:p14="http://schemas.microsoft.com/office/powerpoint/2010/main" val="18333833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514350" rtl="0" eaLnBrk="1" latinLnBrk="0" hangingPunct="1">
        <a:lnSpc>
          <a:spcPct val="90000"/>
        </a:lnSpc>
        <a:spcBef>
          <a:spcPct val="0"/>
        </a:spcBef>
        <a:buNone/>
        <a:defRPr sz="2475" b="0" i="0" kern="1200">
          <a:solidFill>
            <a:schemeClr val="tx1"/>
          </a:solidFill>
          <a:latin typeface="Arial" panose="020B0604020202020204" pitchFamily="34" charset="0"/>
          <a:ea typeface="Lantinghei TC Extralight" charset="-120"/>
          <a:cs typeface="Arial" panose="020B0604020202020204" pitchFamily="34" charset="0"/>
        </a:defRPr>
      </a:lvl1pPr>
    </p:titleStyle>
    <p:bodyStyle>
      <a:lvl1pPr marL="128588" indent="-128588" algn="l" defTabSz="514350" rtl="0" eaLnBrk="1" latinLnBrk="0" hangingPunct="1">
        <a:lnSpc>
          <a:spcPct val="90000"/>
        </a:lnSpc>
        <a:spcBef>
          <a:spcPts val="563"/>
        </a:spcBef>
        <a:buFont typeface="Arial"/>
        <a:buChar char="•"/>
        <a:defRPr sz="1575" b="0" i="0" kern="1200">
          <a:solidFill>
            <a:schemeClr val="tx1"/>
          </a:solidFill>
          <a:latin typeface="Arial" panose="020B0604020202020204" pitchFamily="34" charset="0"/>
          <a:ea typeface="Lantinghei TC Extralight" charset="-120"/>
          <a:cs typeface="Arial" panose="020B0604020202020204" pitchFamily="34" charset="0"/>
        </a:defRPr>
      </a:lvl1pPr>
      <a:lvl2pPr marL="385763" indent="-128588" algn="l" defTabSz="514350" rtl="0" eaLnBrk="1" latinLnBrk="0" hangingPunct="1">
        <a:lnSpc>
          <a:spcPct val="90000"/>
        </a:lnSpc>
        <a:spcBef>
          <a:spcPts val="281"/>
        </a:spcBef>
        <a:buFont typeface="Arial"/>
        <a:buChar char="•"/>
        <a:defRPr sz="1350" b="0" i="0" kern="1200">
          <a:solidFill>
            <a:schemeClr val="tx1"/>
          </a:solidFill>
          <a:latin typeface="Arial" panose="020B0604020202020204" pitchFamily="34" charset="0"/>
          <a:ea typeface="Lantinghei TC Extralight" charset="-120"/>
          <a:cs typeface="Arial" panose="020B0604020202020204" pitchFamily="34" charset="0"/>
        </a:defRPr>
      </a:lvl2pPr>
      <a:lvl3pPr marL="642938" indent="-128588" algn="l" defTabSz="514350" rtl="0" eaLnBrk="1" latinLnBrk="0" hangingPunct="1">
        <a:lnSpc>
          <a:spcPct val="90000"/>
        </a:lnSpc>
        <a:spcBef>
          <a:spcPts val="281"/>
        </a:spcBef>
        <a:buFont typeface="Arial"/>
        <a:buChar char="•"/>
        <a:defRPr sz="1125" b="0" i="0" kern="1200">
          <a:solidFill>
            <a:schemeClr val="tx1"/>
          </a:solidFill>
          <a:latin typeface="Arial" panose="020B0604020202020204" pitchFamily="34" charset="0"/>
          <a:ea typeface="Lantinghei TC Extralight" charset="-120"/>
          <a:cs typeface="Arial" panose="020B0604020202020204" pitchFamily="34" charset="0"/>
        </a:defRPr>
      </a:lvl3pPr>
      <a:lvl4pPr marL="900113" indent="-128588" algn="l" defTabSz="514350" rtl="0" eaLnBrk="1" latinLnBrk="0" hangingPunct="1">
        <a:lnSpc>
          <a:spcPct val="90000"/>
        </a:lnSpc>
        <a:spcBef>
          <a:spcPts val="281"/>
        </a:spcBef>
        <a:buFont typeface="Arial"/>
        <a:buChar char="•"/>
        <a:defRPr sz="1013" b="0" i="0" kern="1200">
          <a:solidFill>
            <a:schemeClr val="tx1"/>
          </a:solidFill>
          <a:latin typeface="Arial" panose="020B0604020202020204" pitchFamily="34" charset="0"/>
          <a:ea typeface="Lantinghei TC Extralight" charset="-120"/>
          <a:cs typeface="Arial" panose="020B0604020202020204" pitchFamily="34" charset="0"/>
        </a:defRPr>
      </a:lvl4pPr>
      <a:lvl5pPr marL="1157288" indent="-128588" algn="l" defTabSz="514350" rtl="0" eaLnBrk="1" latinLnBrk="0" hangingPunct="1">
        <a:lnSpc>
          <a:spcPct val="90000"/>
        </a:lnSpc>
        <a:spcBef>
          <a:spcPts val="281"/>
        </a:spcBef>
        <a:buFont typeface="Arial"/>
        <a:buChar char="•"/>
        <a:defRPr sz="1013" b="0" i="0" kern="1200">
          <a:solidFill>
            <a:schemeClr val="tx1"/>
          </a:solidFill>
          <a:latin typeface="Arial" panose="020B0604020202020204" pitchFamily="34" charset="0"/>
          <a:ea typeface="Lantinghei TC Extralight" charset="-120"/>
          <a:cs typeface="Arial" panose="020B0604020202020204" pitchFamily="34" charset="0"/>
        </a:defRPr>
      </a:lvl5pPr>
      <a:lvl6pPr marL="141446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59B5E-7E5D-A74A-8B30-4ADCC4A1A2FE}"/>
              </a:ext>
            </a:extLst>
          </p:cNvPr>
          <p:cNvSpPr>
            <a:spLocks noGrp="1"/>
          </p:cNvSpPr>
          <p:nvPr>
            <p:ph type="ctrTitle"/>
          </p:nvPr>
        </p:nvSpPr>
        <p:spPr>
          <a:xfrm>
            <a:off x="208429" y="1217985"/>
            <a:ext cx="8727141" cy="2387600"/>
          </a:xfrm>
        </p:spPr>
        <p:txBody>
          <a:bodyPr>
            <a:normAutofit/>
          </a:bodyPr>
          <a:lstStyle/>
          <a:p>
            <a:pPr>
              <a:lnSpc>
                <a:spcPct val="150000"/>
              </a:lnSpc>
            </a:pPr>
            <a:r>
              <a:rPr lang="en-US" sz="3000" dirty="0">
                <a:latin typeface="Helvetica" pitchFamily="2" charset="0"/>
              </a:rPr>
              <a:t>Patient-derived cell lines in Merkel Cell Carcinoma</a:t>
            </a:r>
            <a:br>
              <a:rPr lang="en-US" sz="3200" dirty="0">
                <a:latin typeface="Helvetica" pitchFamily="2" charset="0"/>
              </a:rPr>
            </a:br>
            <a:r>
              <a:rPr lang="en-US" sz="2400" dirty="0">
                <a:solidFill>
                  <a:schemeClr val="bg2">
                    <a:lumMod val="25000"/>
                  </a:schemeClr>
                </a:solidFill>
                <a:latin typeface="Helvetica" pitchFamily="2" charset="0"/>
              </a:rPr>
              <a:t>Collaboration with Wu and </a:t>
            </a:r>
            <a:r>
              <a:rPr lang="en-US" sz="2400" dirty="0" err="1">
                <a:solidFill>
                  <a:schemeClr val="bg2">
                    <a:lumMod val="25000"/>
                  </a:schemeClr>
                </a:solidFill>
                <a:latin typeface="Helvetica" pitchFamily="2" charset="0"/>
              </a:rPr>
              <a:t>Decaprio</a:t>
            </a:r>
            <a:r>
              <a:rPr lang="en-US" sz="2400" dirty="0">
                <a:solidFill>
                  <a:schemeClr val="bg2">
                    <a:lumMod val="25000"/>
                  </a:schemeClr>
                </a:solidFill>
                <a:latin typeface="Helvetica" pitchFamily="2" charset="0"/>
              </a:rPr>
              <a:t> Labs</a:t>
            </a:r>
          </a:p>
        </p:txBody>
      </p:sp>
      <p:sp>
        <p:nvSpPr>
          <p:cNvPr id="3" name="Subtitle 2">
            <a:extLst>
              <a:ext uri="{FF2B5EF4-FFF2-40B4-BE49-F238E27FC236}">
                <a16:creationId xmlns:a16="http://schemas.microsoft.com/office/drawing/2014/main" id="{4338C2A9-CF3F-CC43-AAC0-61C4719761B9}"/>
              </a:ext>
            </a:extLst>
          </p:cNvPr>
          <p:cNvSpPr>
            <a:spLocks noGrp="1"/>
          </p:cNvSpPr>
          <p:nvPr>
            <p:ph type="subTitle" idx="1"/>
          </p:nvPr>
        </p:nvSpPr>
        <p:spPr>
          <a:xfrm>
            <a:off x="1143000" y="4543333"/>
            <a:ext cx="6858000" cy="1655762"/>
          </a:xfrm>
        </p:spPr>
        <p:txBody>
          <a:bodyPr>
            <a:normAutofit/>
          </a:bodyPr>
          <a:lstStyle/>
          <a:p>
            <a:r>
              <a:rPr lang="en-US" sz="1800" dirty="0">
                <a:latin typeface="Helvetica" pitchFamily="2" charset="0"/>
              </a:rPr>
              <a:t>Keegan Korthauer</a:t>
            </a:r>
          </a:p>
          <a:p>
            <a:r>
              <a:rPr lang="en-US" sz="1800" dirty="0" err="1">
                <a:latin typeface="Helvetica" pitchFamily="2" charset="0"/>
              </a:rPr>
              <a:t>Rafa</a:t>
            </a:r>
            <a:r>
              <a:rPr lang="en-US" sz="1800" dirty="0">
                <a:latin typeface="Helvetica" pitchFamily="2" charset="0"/>
              </a:rPr>
              <a:t> Lab Meeting</a:t>
            </a:r>
          </a:p>
          <a:p>
            <a:r>
              <a:rPr lang="en-US" sz="1800" dirty="0">
                <a:latin typeface="Helvetica" pitchFamily="2" charset="0"/>
              </a:rPr>
              <a:t>16 November 2018</a:t>
            </a:r>
          </a:p>
        </p:txBody>
      </p:sp>
    </p:spTree>
    <p:extLst>
      <p:ext uri="{BB962C8B-B14F-4D97-AF65-F5344CB8AC3E}">
        <p14:creationId xmlns:p14="http://schemas.microsoft.com/office/powerpoint/2010/main" val="3054404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9F43E-8725-ED42-BFDE-925660595B85}"/>
              </a:ext>
            </a:extLst>
          </p:cNvPr>
          <p:cNvSpPr>
            <a:spLocks noGrp="1"/>
          </p:cNvSpPr>
          <p:nvPr>
            <p:ph type="title"/>
          </p:nvPr>
        </p:nvSpPr>
        <p:spPr>
          <a:xfrm>
            <a:off x="265580" y="-159307"/>
            <a:ext cx="7886700" cy="1325563"/>
          </a:xfrm>
        </p:spPr>
        <p:txBody>
          <a:bodyPr/>
          <a:lstStyle/>
          <a:p>
            <a:r>
              <a:rPr lang="en-US" dirty="0">
                <a:latin typeface="Helvetica" pitchFamily="2" charset="0"/>
              </a:rPr>
              <a:t>Highly variable genes – </a:t>
            </a:r>
            <a:r>
              <a:rPr lang="en-US" b="1" dirty="0">
                <a:latin typeface="Helvetica" pitchFamily="2" charset="0"/>
              </a:rPr>
              <a:t>all samples</a:t>
            </a:r>
          </a:p>
        </p:txBody>
      </p:sp>
      <p:pic>
        <p:nvPicPr>
          <p:cNvPr id="3" name="Picture 2">
            <a:extLst>
              <a:ext uri="{FF2B5EF4-FFF2-40B4-BE49-F238E27FC236}">
                <a16:creationId xmlns:a16="http://schemas.microsoft.com/office/drawing/2014/main" id="{E38B9181-FC0F-A54D-B9F3-8F1D0C3483DD}"/>
              </a:ext>
            </a:extLst>
          </p:cNvPr>
          <p:cNvPicPr>
            <a:picLocks noChangeAspect="1"/>
          </p:cNvPicPr>
          <p:nvPr/>
        </p:nvPicPr>
        <p:blipFill>
          <a:blip r:embed="rId3"/>
          <a:stretch>
            <a:fillRect/>
          </a:stretch>
        </p:blipFill>
        <p:spPr>
          <a:xfrm>
            <a:off x="1319673" y="781511"/>
            <a:ext cx="7222452" cy="5947902"/>
          </a:xfrm>
          <a:prstGeom prst="rect">
            <a:avLst/>
          </a:prstGeom>
        </p:spPr>
      </p:pic>
    </p:spTree>
    <p:extLst>
      <p:ext uri="{BB962C8B-B14F-4D97-AF65-F5344CB8AC3E}">
        <p14:creationId xmlns:p14="http://schemas.microsoft.com/office/powerpoint/2010/main" val="4011261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E1C543-9C77-DE4F-9D1D-A4F9F8D734B3}"/>
              </a:ext>
            </a:extLst>
          </p:cNvPr>
          <p:cNvSpPr>
            <a:spLocks noGrp="1"/>
          </p:cNvSpPr>
          <p:nvPr>
            <p:ph type="title"/>
          </p:nvPr>
        </p:nvSpPr>
        <p:spPr>
          <a:xfrm>
            <a:off x="238685" y="-132413"/>
            <a:ext cx="7886700" cy="1325563"/>
          </a:xfrm>
        </p:spPr>
        <p:txBody>
          <a:bodyPr/>
          <a:lstStyle/>
          <a:p>
            <a:r>
              <a:rPr lang="en-US" dirty="0">
                <a:latin typeface="Helvetica" pitchFamily="2" charset="0"/>
              </a:rPr>
              <a:t>Highly variable genes – viral positive samples only</a:t>
            </a:r>
          </a:p>
        </p:txBody>
      </p:sp>
      <p:pic>
        <p:nvPicPr>
          <p:cNvPr id="3" name="Picture 2">
            <a:extLst>
              <a:ext uri="{FF2B5EF4-FFF2-40B4-BE49-F238E27FC236}">
                <a16:creationId xmlns:a16="http://schemas.microsoft.com/office/drawing/2014/main" id="{B58532FB-DE3E-4E49-BD2E-BB842A648A63}"/>
              </a:ext>
            </a:extLst>
          </p:cNvPr>
          <p:cNvPicPr>
            <a:picLocks noChangeAspect="1"/>
          </p:cNvPicPr>
          <p:nvPr/>
        </p:nvPicPr>
        <p:blipFill>
          <a:blip r:embed="rId3"/>
          <a:stretch>
            <a:fillRect/>
          </a:stretch>
        </p:blipFill>
        <p:spPr>
          <a:xfrm>
            <a:off x="1322614" y="948856"/>
            <a:ext cx="6949849" cy="5723405"/>
          </a:xfrm>
          <a:prstGeom prst="rect">
            <a:avLst/>
          </a:prstGeom>
        </p:spPr>
      </p:pic>
    </p:spTree>
    <p:extLst>
      <p:ext uri="{BB962C8B-B14F-4D97-AF65-F5344CB8AC3E}">
        <p14:creationId xmlns:p14="http://schemas.microsoft.com/office/powerpoint/2010/main" val="980959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1FB9-C0D9-424F-B3FA-E1DD6D03C80C}"/>
              </a:ext>
            </a:extLst>
          </p:cNvPr>
          <p:cNvSpPr>
            <a:spLocks noGrp="1"/>
          </p:cNvSpPr>
          <p:nvPr>
            <p:ph type="title"/>
          </p:nvPr>
        </p:nvSpPr>
        <p:spPr>
          <a:xfrm>
            <a:off x="239368" y="-145860"/>
            <a:ext cx="7886700" cy="1325563"/>
          </a:xfrm>
        </p:spPr>
        <p:txBody>
          <a:bodyPr/>
          <a:lstStyle/>
          <a:p>
            <a:r>
              <a:rPr lang="en-US" dirty="0">
                <a:latin typeface="Helvetica" pitchFamily="2" charset="0"/>
              </a:rPr>
              <a:t>PCA – all samples, all genes</a:t>
            </a:r>
          </a:p>
        </p:txBody>
      </p:sp>
      <p:pic>
        <p:nvPicPr>
          <p:cNvPr id="4" name="Picture 3">
            <a:extLst>
              <a:ext uri="{FF2B5EF4-FFF2-40B4-BE49-F238E27FC236}">
                <a16:creationId xmlns:a16="http://schemas.microsoft.com/office/drawing/2014/main" id="{A7B5D0D5-FCC4-D843-BE74-31B3FA3A5FC7}"/>
              </a:ext>
            </a:extLst>
          </p:cNvPr>
          <p:cNvPicPr>
            <a:picLocks noChangeAspect="1"/>
          </p:cNvPicPr>
          <p:nvPr/>
        </p:nvPicPr>
        <p:blipFill>
          <a:blip r:embed="rId3"/>
          <a:stretch>
            <a:fillRect/>
          </a:stretch>
        </p:blipFill>
        <p:spPr>
          <a:xfrm>
            <a:off x="1239078" y="1348408"/>
            <a:ext cx="6886990" cy="5509592"/>
          </a:xfrm>
          <a:prstGeom prst="rect">
            <a:avLst/>
          </a:prstGeom>
        </p:spPr>
      </p:pic>
    </p:spTree>
    <p:extLst>
      <p:ext uri="{BB962C8B-B14F-4D97-AF65-F5344CB8AC3E}">
        <p14:creationId xmlns:p14="http://schemas.microsoft.com/office/powerpoint/2010/main" val="1430055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EC74B-29DA-AF45-AA96-8C8C1A29760E}"/>
              </a:ext>
            </a:extLst>
          </p:cNvPr>
          <p:cNvSpPr>
            <a:spLocks noGrp="1"/>
          </p:cNvSpPr>
          <p:nvPr>
            <p:ph type="title"/>
          </p:nvPr>
        </p:nvSpPr>
        <p:spPr>
          <a:xfrm>
            <a:off x="319367" y="-132414"/>
            <a:ext cx="7886700" cy="1325563"/>
          </a:xfrm>
        </p:spPr>
        <p:txBody>
          <a:bodyPr/>
          <a:lstStyle/>
          <a:p>
            <a:r>
              <a:rPr lang="en-US" dirty="0">
                <a:latin typeface="Helvetica" pitchFamily="2" charset="0"/>
              </a:rPr>
              <a:t>PCA – Highly variable genes, viral positive only</a:t>
            </a:r>
          </a:p>
        </p:txBody>
      </p:sp>
      <p:pic>
        <p:nvPicPr>
          <p:cNvPr id="4" name="Picture 3">
            <a:extLst>
              <a:ext uri="{FF2B5EF4-FFF2-40B4-BE49-F238E27FC236}">
                <a16:creationId xmlns:a16="http://schemas.microsoft.com/office/drawing/2014/main" id="{4ECAF400-C648-BC49-91EB-E54A1E38CFB3}"/>
              </a:ext>
            </a:extLst>
          </p:cNvPr>
          <p:cNvPicPr>
            <a:picLocks noChangeAspect="1"/>
          </p:cNvPicPr>
          <p:nvPr/>
        </p:nvPicPr>
        <p:blipFill>
          <a:blip r:embed="rId3"/>
          <a:stretch>
            <a:fillRect/>
          </a:stretch>
        </p:blipFill>
        <p:spPr>
          <a:xfrm>
            <a:off x="1242391" y="1530626"/>
            <a:ext cx="6659217" cy="5327374"/>
          </a:xfrm>
          <a:prstGeom prst="rect">
            <a:avLst/>
          </a:prstGeom>
        </p:spPr>
      </p:pic>
    </p:spTree>
    <p:extLst>
      <p:ext uri="{BB962C8B-B14F-4D97-AF65-F5344CB8AC3E}">
        <p14:creationId xmlns:p14="http://schemas.microsoft.com/office/powerpoint/2010/main" val="2129484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6D757-D3B5-2048-AF22-B22F4D85637B}"/>
              </a:ext>
            </a:extLst>
          </p:cNvPr>
          <p:cNvSpPr>
            <a:spLocks noGrp="1"/>
          </p:cNvSpPr>
          <p:nvPr>
            <p:ph type="title"/>
          </p:nvPr>
        </p:nvSpPr>
        <p:spPr>
          <a:xfrm>
            <a:off x="210950" y="-2373029"/>
            <a:ext cx="7886700" cy="1325563"/>
          </a:xfrm>
        </p:spPr>
        <p:txBody>
          <a:bodyPr/>
          <a:lstStyle/>
          <a:p>
            <a:r>
              <a:rPr lang="en-US" dirty="0">
                <a:latin typeface="Helvetica" pitchFamily="2" charset="0"/>
              </a:rPr>
              <a:t>Immune-related genes</a:t>
            </a:r>
          </a:p>
        </p:txBody>
      </p:sp>
      <p:pic>
        <p:nvPicPr>
          <p:cNvPr id="7" name="Picture 6">
            <a:extLst>
              <a:ext uri="{FF2B5EF4-FFF2-40B4-BE49-F238E27FC236}">
                <a16:creationId xmlns:a16="http://schemas.microsoft.com/office/drawing/2014/main" id="{612A8009-9ACE-A04A-9B27-BD8EC37001ED}"/>
              </a:ext>
            </a:extLst>
          </p:cNvPr>
          <p:cNvPicPr>
            <a:picLocks noChangeAspect="1"/>
          </p:cNvPicPr>
          <p:nvPr/>
        </p:nvPicPr>
        <p:blipFill rotWithShape="1">
          <a:blip r:embed="rId3"/>
          <a:srcRect l="74755" t="34583" b="35625"/>
          <a:stretch/>
        </p:blipFill>
        <p:spPr>
          <a:xfrm>
            <a:off x="7565233" y="0"/>
            <a:ext cx="1471612" cy="2043114"/>
          </a:xfrm>
          <a:prstGeom prst="rect">
            <a:avLst/>
          </a:prstGeom>
        </p:spPr>
      </p:pic>
      <p:sp>
        <p:nvSpPr>
          <p:cNvPr id="9" name="Rectangle 8">
            <a:extLst>
              <a:ext uri="{FF2B5EF4-FFF2-40B4-BE49-F238E27FC236}">
                <a16:creationId xmlns:a16="http://schemas.microsoft.com/office/drawing/2014/main" id="{C4F66EB8-1651-FC44-AEA3-5D247BF87B5F}"/>
              </a:ext>
            </a:extLst>
          </p:cNvPr>
          <p:cNvSpPr/>
          <p:nvPr/>
        </p:nvSpPr>
        <p:spPr>
          <a:xfrm>
            <a:off x="7315200" y="785813"/>
            <a:ext cx="1114425" cy="1257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CD9E54B-41C9-0945-A7CD-818B24F79080}"/>
              </a:ext>
            </a:extLst>
          </p:cNvPr>
          <p:cNvPicPr>
            <a:picLocks noChangeAspect="1"/>
          </p:cNvPicPr>
          <p:nvPr/>
        </p:nvPicPr>
        <p:blipFill rotWithShape="1">
          <a:blip r:embed="rId3"/>
          <a:srcRect r="24895"/>
          <a:stretch/>
        </p:blipFill>
        <p:spPr>
          <a:xfrm rot="5400000">
            <a:off x="1662694" y="-643115"/>
            <a:ext cx="5845561" cy="9156670"/>
          </a:xfrm>
          <a:prstGeom prst="rect">
            <a:avLst/>
          </a:prstGeom>
        </p:spPr>
      </p:pic>
      <p:grpSp>
        <p:nvGrpSpPr>
          <p:cNvPr id="11" name="Group 10">
            <a:extLst>
              <a:ext uri="{FF2B5EF4-FFF2-40B4-BE49-F238E27FC236}">
                <a16:creationId xmlns:a16="http://schemas.microsoft.com/office/drawing/2014/main" id="{D017EEB1-92C8-B64A-B810-3715342A049E}"/>
              </a:ext>
            </a:extLst>
          </p:cNvPr>
          <p:cNvGrpSpPr/>
          <p:nvPr/>
        </p:nvGrpSpPr>
        <p:grpSpPr>
          <a:xfrm>
            <a:off x="6452490" y="-59229"/>
            <a:ext cx="889186" cy="1376341"/>
            <a:chOff x="5897377" y="278098"/>
            <a:chExt cx="889186" cy="1376341"/>
          </a:xfrm>
        </p:grpSpPr>
        <p:pic>
          <p:nvPicPr>
            <p:cNvPr id="8" name="Picture 7">
              <a:extLst>
                <a:ext uri="{FF2B5EF4-FFF2-40B4-BE49-F238E27FC236}">
                  <a16:creationId xmlns:a16="http://schemas.microsoft.com/office/drawing/2014/main" id="{3D7CEBBC-B174-FD47-A27D-23D31F7EC5B2}"/>
                </a:ext>
              </a:extLst>
            </p:cNvPr>
            <p:cNvPicPr>
              <a:picLocks noChangeAspect="1"/>
            </p:cNvPicPr>
            <p:nvPr/>
          </p:nvPicPr>
          <p:blipFill rotWithShape="1">
            <a:blip r:embed="rId3"/>
            <a:srcRect l="74755" t="45046" r="9991" b="35625"/>
            <a:stretch/>
          </p:blipFill>
          <p:spPr>
            <a:xfrm>
              <a:off x="5897377" y="328875"/>
              <a:ext cx="889186" cy="1325564"/>
            </a:xfrm>
            <a:prstGeom prst="rect">
              <a:avLst/>
            </a:prstGeom>
          </p:spPr>
        </p:pic>
        <p:sp>
          <p:nvSpPr>
            <p:cNvPr id="10" name="Rectangle 9">
              <a:extLst>
                <a:ext uri="{FF2B5EF4-FFF2-40B4-BE49-F238E27FC236}">
                  <a16:creationId xmlns:a16="http://schemas.microsoft.com/office/drawing/2014/main" id="{9BB5BC82-9E84-1B45-91E3-6CE0959941A3}"/>
                </a:ext>
              </a:extLst>
            </p:cNvPr>
            <p:cNvSpPr/>
            <p:nvPr/>
          </p:nvSpPr>
          <p:spPr>
            <a:xfrm>
              <a:off x="5897377" y="278098"/>
              <a:ext cx="460561" cy="110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a:extLst>
              <a:ext uri="{FF2B5EF4-FFF2-40B4-BE49-F238E27FC236}">
                <a16:creationId xmlns:a16="http://schemas.microsoft.com/office/drawing/2014/main" id="{45473561-3840-984D-A20E-57C64D728AAF}"/>
              </a:ext>
            </a:extLst>
          </p:cNvPr>
          <p:cNvSpPr txBox="1">
            <a:spLocks/>
          </p:cNvSpPr>
          <p:nvPr/>
        </p:nvSpPr>
        <p:spPr>
          <a:xfrm>
            <a:off x="319367" y="-132414"/>
            <a:ext cx="7886700" cy="1325563"/>
          </a:xfrm>
          <a:prstGeom prst="rect">
            <a:avLst/>
          </a:prstGeom>
        </p:spPr>
        <p:txBody>
          <a:bodyPr vert="horz" lIns="91440" tIns="45720" rIns="91440" bIns="45720" rtlCol="0" anchor="ctr">
            <a:normAutofit/>
          </a:bodyPr>
          <a:lstStyle>
            <a:lvl1pPr algn="l" defTabSz="514350" rtl="0" eaLnBrk="1" latinLnBrk="0" hangingPunct="1">
              <a:lnSpc>
                <a:spcPct val="90000"/>
              </a:lnSpc>
              <a:spcBef>
                <a:spcPct val="0"/>
              </a:spcBef>
              <a:buNone/>
              <a:defRPr sz="2475" b="0" i="0" kern="1200">
                <a:solidFill>
                  <a:schemeClr val="tx1"/>
                </a:solidFill>
                <a:latin typeface="Arial" panose="020B0604020202020204" pitchFamily="34" charset="0"/>
                <a:ea typeface="Lantinghei TC Extralight" charset="-120"/>
                <a:cs typeface="Arial" panose="020B0604020202020204" pitchFamily="34" charset="0"/>
              </a:defRPr>
            </a:lvl1pPr>
          </a:lstStyle>
          <a:p>
            <a:r>
              <a:rPr lang="en-US" dirty="0">
                <a:latin typeface="Helvetica" pitchFamily="2" charset="0"/>
              </a:rPr>
              <a:t>Expression in Immune-related genes</a:t>
            </a:r>
          </a:p>
        </p:txBody>
      </p:sp>
    </p:spTree>
    <p:extLst>
      <p:ext uri="{BB962C8B-B14F-4D97-AF65-F5344CB8AC3E}">
        <p14:creationId xmlns:p14="http://schemas.microsoft.com/office/powerpoint/2010/main" val="1918613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434A2-302D-1941-8F33-D272D9D62EDC}"/>
              </a:ext>
            </a:extLst>
          </p:cNvPr>
          <p:cNvSpPr>
            <a:spLocks noGrp="1"/>
          </p:cNvSpPr>
          <p:nvPr>
            <p:ph type="title"/>
          </p:nvPr>
        </p:nvSpPr>
        <p:spPr>
          <a:xfrm>
            <a:off x="279026" y="-132413"/>
            <a:ext cx="7886700" cy="1325563"/>
          </a:xfrm>
        </p:spPr>
        <p:txBody>
          <a:bodyPr/>
          <a:lstStyle/>
          <a:p>
            <a:r>
              <a:rPr lang="en-US" dirty="0">
                <a:latin typeface="Helvetica" pitchFamily="2" charset="0"/>
              </a:rPr>
              <a:t>Differential expression between tumor and cell line</a:t>
            </a:r>
          </a:p>
        </p:txBody>
      </p:sp>
      <p:pic>
        <p:nvPicPr>
          <p:cNvPr id="6" name="Picture 5">
            <a:extLst>
              <a:ext uri="{FF2B5EF4-FFF2-40B4-BE49-F238E27FC236}">
                <a16:creationId xmlns:a16="http://schemas.microsoft.com/office/drawing/2014/main" id="{63C60322-49D8-0B42-AE1B-C75E5D62E6E9}"/>
              </a:ext>
            </a:extLst>
          </p:cNvPr>
          <p:cNvPicPr>
            <a:picLocks noChangeAspect="1"/>
          </p:cNvPicPr>
          <p:nvPr/>
        </p:nvPicPr>
        <p:blipFill>
          <a:blip r:embed="rId3"/>
          <a:stretch>
            <a:fillRect/>
          </a:stretch>
        </p:blipFill>
        <p:spPr>
          <a:xfrm>
            <a:off x="1398651" y="1548384"/>
            <a:ext cx="6346698" cy="5077358"/>
          </a:xfrm>
          <a:prstGeom prst="rect">
            <a:avLst/>
          </a:prstGeom>
        </p:spPr>
      </p:pic>
    </p:spTree>
    <p:extLst>
      <p:ext uri="{BB962C8B-B14F-4D97-AF65-F5344CB8AC3E}">
        <p14:creationId xmlns:p14="http://schemas.microsoft.com/office/powerpoint/2010/main" val="418208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3EFBB-BABB-D848-A377-E0EB0599D9B5}"/>
              </a:ext>
            </a:extLst>
          </p:cNvPr>
          <p:cNvSpPr>
            <a:spLocks noGrp="1"/>
          </p:cNvSpPr>
          <p:nvPr>
            <p:ph type="title"/>
          </p:nvPr>
        </p:nvSpPr>
        <p:spPr>
          <a:xfrm>
            <a:off x="346262" y="-145861"/>
            <a:ext cx="7886700" cy="1325563"/>
          </a:xfrm>
        </p:spPr>
        <p:txBody>
          <a:bodyPr/>
          <a:lstStyle/>
          <a:p>
            <a:r>
              <a:rPr lang="en-US" dirty="0">
                <a:latin typeface="Helvetica" pitchFamily="2" charset="0"/>
              </a:rPr>
              <a:t>DE genes between tumor and cell line</a:t>
            </a:r>
          </a:p>
        </p:txBody>
      </p:sp>
      <p:pic>
        <p:nvPicPr>
          <p:cNvPr id="3" name="Picture 2">
            <a:extLst>
              <a:ext uri="{FF2B5EF4-FFF2-40B4-BE49-F238E27FC236}">
                <a16:creationId xmlns:a16="http://schemas.microsoft.com/office/drawing/2014/main" id="{54F0C3E8-F694-C141-B790-4F955C01C5C4}"/>
              </a:ext>
            </a:extLst>
          </p:cNvPr>
          <p:cNvPicPr>
            <a:picLocks noChangeAspect="1"/>
          </p:cNvPicPr>
          <p:nvPr/>
        </p:nvPicPr>
        <p:blipFill>
          <a:blip r:embed="rId3"/>
          <a:stretch>
            <a:fillRect/>
          </a:stretch>
        </p:blipFill>
        <p:spPr>
          <a:xfrm>
            <a:off x="1251176" y="819429"/>
            <a:ext cx="7332550" cy="6038571"/>
          </a:xfrm>
          <a:prstGeom prst="rect">
            <a:avLst/>
          </a:prstGeom>
        </p:spPr>
      </p:pic>
    </p:spTree>
    <p:extLst>
      <p:ext uri="{BB962C8B-B14F-4D97-AF65-F5344CB8AC3E}">
        <p14:creationId xmlns:p14="http://schemas.microsoft.com/office/powerpoint/2010/main" val="2236667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545D9-9A93-154E-B163-F8FBAED6197A}"/>
              </a:ext>
            </a:extLst>
          </p:cNvPr>
          <p:cNvSpPr>
            <a:spLocks noGrp="1"/>
          </p:cNvSpPr>
          <p:nvPr>
            <p:ph type="title"/>
          </p:nvPr>
        </p:nvSpPr>
        <p:spPr>
          <a:xfrm>
            <a:off x="252132" y="-145860"/>
            <a:ext cx="7886700" cy="1325563"/>
          </a:xfrm>
        </p:spPr>
        <p:txBody>
          <a:bodyPr/>
          <a:lstStyle/>
          <a:p>
            <a:r>
              <a:rPr lang="en-US" dirty="0">
                <a:latin typeface="Helvetica" pitchFamily="2" charset="0"/>
              </a:rPr>
              <a:t>Immune-related genes with differential expression</a:t>
            </a:r>
          </a:p>
        </p:txBody>
      </p:sp>
      <p:sp>
        <p:nvSpPr>
          <p:cNvPr id="3" name="Content Placeholder 2">
            <a:extLst>
              <a:ext uri="{FF2B5EF4-FFF2-40B4-BE49-F238E27FC236}">
                <a16:creationId xmlns:a16="http://schemas.microsoft.com/office/drawing/2014/main" id="{DC1E1317-4931-4648-9E3A-142F510059F7}"/>
              </a:ext>
            </a:extLst>
          </p:cNvPr>
          <p:cNvSpPr>
            <a:spLocks noGrp="1"/>
          </p:cNvSpPr>
          <p:nvPr>
            <p:ph idx="1"/>
          </p:nvPr>
        </p:nvSpPr>
        <p:spPr/>
        <p:txBody>
          <a:bodyPr/>
          <a:lstStyle/>
          <a:p>
            <a:pPr marL="288925" indent="-288925">
              <a:lnSpc>
                <a:spcPct val="120000"/>
              </a:lnSpc>
              <a:buFont typeface="Courier New" panose="02070309020205020404" pitchFamily="49" charset="0"/>
              <a:buChar char="o"/>
            </a:pPr>
            <a:r>
              <a:rPr lang="en-US" sz="2000" dirty="0">
                <a:latin typeface="Helvetica" pitchFamily="2" charset="0"/>
              </a:rPr>
              <a:t>18 out of 62 immune-related genes (29%) are DE (FDR &lt; 0.01)</a:t>
            </a:r>
          </a:p>
          <a:p>
            <a:pPr marL="546100" lvl="1" indent="-288925">
              <a:lnSpc>
                <a:spcPct val="120000"/>
              </a:lnSpc>
              <a:buFont typeface="Courier New" panose="02070309020205020404" pitchFamily="49" charset="0"/>
              <a:buChar char="o"/>
            </a:pPr>
            <a:r>
              <a:rPr lang="en-US" sz="2000" dirty="0">
                <a:latin typeface="Helvetica" pitchFamily="2" charset="0"/>
              </a:rPr>
              <a:t>Compared to 1,125 out of 27,028 genes overall (4.16%) </a:t>
            </a:r>
          </a:p>
          <a:p>
            <a:pPr>
              <a:lnSpc>
                <a:spcPct val="120000"/>
              </a:lnSpc>
              <a:buFont typeface="Courier New" panose="02070309020205020404" pitchFamily="49" charset="0"/>
              <a:buChar char="o"/>
            </a:pPr>
            <a:endParaRPr lang="en-US" sz="2000" dirty="0">
              <a:latin typeface="Helvetica" pitchFamily="2" charset="0"/>
            </a:endParaRPr>
          </a:p>
          <a:p>
            <a:pPr marL="288925" indent="-288925">
              <a:lnSpc>
                <a:spcPct val="120000"/>
              </a:lnSpc>
              <a:buFont typeface="Courier New" panose="02070309020205020404" pitchFamily="49" charset="0"/>
              <a:buChar char="o"/>
            </a:pPr>
            <a:r>
              <a:rPr lang="en-US" sz="2000" dirty="0">
                <a:latin typeface="Helvetica" pitchFamily="2" charset="0"/>
              </a:rPr>
              <a:t>In particular, note that this quantity broken down by category is:</a:t>
            </a:r>
          </a:p>
          <a:p>
            <a:pPr marL="579438" lvl="1" indent="-322263">
              <a:lnSpc>
                <a:spcPct val="120000"/>
              </a:lnSpc>
              <a:buFont typeface="Courier New" panose="02070309020205020404" pitchFamily="49" charset="0"/>
              <a:buChar char="o"/>
            </a:pPr>
            <a:r>
              <a:rPr lang="en-US" sz="2000" dirty="0">
                <a:latin typeface="Helvetica" pitchFamily="2" charset="0"/>
              </a:rPr>
              <a:t>0 out of 4 MCC Marker genes (0%)</a:t>
            </a:r>
          </a:p>
          <a:p>
            <a:pPr marL="579438" lvl="1" indent="-322263">
              <a:lnSpc>
                <a:spcPct val="120000"/>
              </a:lnSpc>
              <a:buFont typeface="Courier New" panose="02070309020205020404" pitchFamily="49" charset="0"/>
              <a:buChar char="o"/>
            </a:pPr>
            <a:r>
              <a:rPr lang="en-US" sz="2000" dirty="0">
                <a:latin typeface="Helvetica" pitchFamily="2" charset="0"/>
              </a:rPr>
              <a:t>0 out of 8 MAPK Pathway genes (0%)</a:t>
            </a:r>
          </a:p>
          <a:p>
            <a:pPr marL="579438" lvl="1" indent="-322263">
              <a:lnSpc>
                <a:spcPct val="120000"/>
              </a:lnSpc>
              <a:buFont typeface="Courier New" panose="02070309020205020404" pitchFamily="49" charset="0"/>
              <a:buChar char="o"/>
            </a:pPr>
            <a:r>
              <a:rPr lang="en-US" sz="2000" dirty="0">
                <a:latin typeface="Helvetica" pitchFamily="2" charset="0"/>
              </a:rPr>
              <a:t>2 out of 27 Class I genes (7.41%)</a:t>
            </a:r>
          </a:p>
          <a:p>
            <a:pPr marL="579438" lvl="1" indent="-322263">
              <a:lnSpc>
                <a:spcPct val="120000"/>
              </a:lnSpc>
              <a:buFont typeface="Courier New" panose="02070309020205020404" pitchFamily="49" charset="0"/>
              <a:buChar char="o"/>
            </a:pPr>
            <a:r>
              <a:rPr lang="en-US" sz="2000" dirty="0">
                <a:latin typeface="Helvetica" pitchFamily="2" charset="0"/>
              </a:rPr>
              <a:t>16 out of 23 Class II genes (69.6%)</a:t>
            </a:r>
          </a:p>
          <a:p>
            <a:endParaRPr lang="en-US" dirty="0">
              <a:latin typeface="Helvetica" pitchFamily="2" charset="0"/>
            </a:endParaRPr>
          </a:p>
        </p:txBody>
      </p:sp>
    </p:spTree>
    <p:extLst>
      <p:ext uri="{BB962C8B-B14F-4D97-AF65-F5344CB8AC3E}">
        <p14:creationId xmlns:p14="http://schemas.microsoft.com/office/powerpoint/2010/main" val="4129476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434A2-302D-1941-8F33-D272D9D62EDC}"/>
              </a:ext>
            </a:extLst>
          </p:cNvPr>
          <p:cNvSpPr>
            <a:spLocks noGrp="1"/>
          </p:cNvSpPr>
          <p:nvPr>
            <p:ph type="title"/>
          </p:nvPr>
        </p:nvSpPr>
        <p:spPr>
          <a:xfrm>
            <a:off x="323195" y="-145859"/>
            <a:ext cx="7886700" cy="1325563"/>
          </a:xfrm>
        </p:spPr>
        <p:txBody>
          <a:bodyPr/>
          <a:lstStyle/>
          <a:p>
            <a:r>
              <a:rPr lang="en-US" dirty="0">
                <a:latin typeface="Helvetica" pitchFamily="2" charset="0"/>
              </a:rPr>
              <a:t>Differential expression between tumor and cell line</a:t>
            </a:r>
          </a:p>
        </p:txBody>
      </p:sp>
      <p:pic>
        <p:nvPicPr>
          <p:cNvPr id="3" name="Picture 2">
            <a:extLst>
              <a:ext uri="{FF2B5EF4-FFF2-40B4-BE49-F238E27FC236}">
                <a16:creationId xmlns:a16="http://schemas.microsoft.com/office/drawing/2014/main" id="{CA082822-1C2E-1745-8B5E-7978BAADA17F}"/>
              </a:ext>
            </a:extLst>
          </p:cNvPr>
          <p:cNvPicPr>
            <a:picLocks noChangeAspect="1"/>
          </p:cNvPicPr>
          <p:nvPr/>
        </p:nvPicPr>
        <p:blipFill>
          <a:blip r:embed="rId3"/>
          <a:stretch>
            <a:fillRect/>
          </a:stretch>
        </p:blipFill>
        <p:spPr>
          <a:xfrm>
            <a:off x="1078275" y="1179704"/>
            <a:ext cx="7742530" cy="5530379"/>
          </a:xfrm>
          <a:prstGeom prst="rect">
            <a:avLst/>
          </a:prstGeom>
        </p:spPr>
      </p:pic>
    </p:spTree>
    <p:extLst>
      <p:ext uri="{BB962C8B-B14F-4D97-AF65-F5344CB8AC3E}">
        <p14:creationId xmlns:p14="http://schemas.microsoft.com/office/powerpoint/2010/main" val="2990428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B11B7-B9A7-CB48-9410-CAE44088ECA6}"/>
              </a:ext>
            </a:extLst>
          </p:cNvPr>
          <p:cNvSpPr>
            <a:spLocks noGrp="1"/>
          </p:cNvSpPr>
          <p:nvPr>
            <p:ph type="title"/>
          </p:nvPr>
        </p:nvSpPr>
        <p:spPr>
          <a:xfrm>
            <a:off x="70866" y="32089"/>
            <a:ext cx="2065782" cy="1324573"/>
          </a:xfrm>
        </p:spPr>
        <p:txBody>
          <a:bodyPr>
            <a:normAutofit/>
          </a:bodyPr>
          <a:lstStyle/>
          <a:p>
            <a:r>
              <a:rPr lang="en-US" dirty="0">
                <a:latin typeface="Helvetica" pitchFamily="2" charset="0"/>
              </a:rPr>
              <a:t>Gene Set Enrichment of DE genes</a:t>
            </a:r>
          </a:p>
        </p:txBody>
      </p:sp>
      <p:pic>
        <p:nvPicPr>
          <p:cNvPr id="4" name="Picture 3">
            <a:extLst>
              <a:ext uri="{FF2B5EF4-FFF2-40B4-BE49-F238E27FC236}">
                <a16:creationId xmlns:a16="http://schemas.microsoft.com/office/drawing/2014/main" id="{40244B9C-7414-4F45-A091-34CAB823DC1C}"/>
              </a:ext>
            </a:extLst>
          </p:cNvPr>
          <p:cNvPicPr>
            <a:picLocks noChangeAspect="1"/>
          </p:cNvPicPr>
          <p:nvPr/>
        </p:nvPicPr>
        <p:blipFill>
          <a:blip r:embed="rId3"/>
          <a:stretch>
            <a:fillRect/>
          </a:stretch>
        </p:blipFill>
        <p:spPr>
          <a:xfrm>
            <a:off x="2816352" y="0"/>
            <a:ext cx="6096000" cy="6858000"/>
          </a:xfrm>
          <a:prstGeom prst="rect">
            <a:avLst/>
          </a:prstGeom>
        </p:spPr>
      </p:pic>
      <p:sp>
        <p:nvSpPr>
          <p:cNvPr id="5" name="Left Brace 4">
            <a:extLst>
              <a:ext uri="{FF2B5EF4-FFF2-40B4-BE49-F238E27FC236}">
                <a16:creationId xmlns:a16="http://schemas.microsoft.com/office/drawing/2014/main" id="{43848A22-DBCD-FF41-8E17-D41DBD2CE807}"/>
              </a:ext>
            </a:extLst>
          </p:cNvPr>
          <p:cNvSpPr/>
          <p:nvPr/>
        </p:nvSpPr>
        <p:spPr>
          <a:xfrm>
            <a:off x="2328672" y="365760"/>
            <a:ext cx="487680" cy="3035808"/>
          </a:xfrm>
          <a:prstGeom prst="leftBrace">
            <a:avLst>
              <a:gd name="adj1" fmla="val 8333"/>
              <a:gd name="adj2" fmla="val 6044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967473B1-EBF1-1D44-BE4A-139ED011B42E}"/>
              </a:ext>
            </a:extLst>
          </p:cNvPr>
          <p:cNvSpPr/>
          <p:nvPr/>
        </p:nvSpPr>
        <p:spPr>
          <a:xfrm>
            <a:off x="2328672" y="3511928"/>
            <a:ext cx="487680" cy="30358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E921AEC1-9DA1-974A-8CCC-E04F99215D5B}"/>
              </a:ext>
            </a:extLst>
          </p:cNvPr>
          <p:cNvSpPr txBox="1"/>
          <p:nvPr/>
        </p:nvSpPr>
        <p:spPr>
          <a:xfrm>
            <a:off x="231649" y="4845166"/>
            <a:ext cx="2097024" cy="646331"/>
          </a:xfrm>
          <a:prstGeom prst="rect">
            <a:avLst/>
          </a:prstGeom>
          <a:noFill/>
        </p:spPr>
        <p:txBody>
          <a:bodyPr wrap="square" rtlCol="0">
            <a:spAutoFit/>
          </a:bodyPr>
          <a:lstStyle/>
          <a:p>
            <a:pPr algn="ctr"/>
            <a:r>
              <a:rPr lang="en-US" dirty="0">
                <a:latin typeface="Helvetica" pitchFamily="2" charset="0"/>
              </a:rPr>
              <a:t>Enriched in Cell Lines</a:t>
            </a:r>
          </a:p>
        </p:txBody>
      </p:sp>
      <p:sp>
        <p:nvSpPr>
          <p:cNvPr id="8" name="TextBox 7">
            <a:extLst>
              <a:ext uri="{FF2B5EF4-FFF2-40B4-BE49-F238E27FC236}">
                <a16:creationId xmlns:a16="http://schemas.microsoft.com/office/drawing/2014/main" id="{756141BA-731B-0F47-86C0-0F3F213C2F98}"/>
              </a:ext>
            </a:extLst>
          </p:cNvPr>
          <p:cNvSpPr txBox="1"/>
          <p:nvPr/>
        </p:nvSpPr>
        <p:spPr>
          <a:xfrm>
            <a:off x="338339" y="1882633"/>
            <a:ext cx="1990333" cy="646331"/>
          </a:xfrm>
          <a:prstGeom prst="rect">
            <a:avLst/>
          </a:prstGeom>
          <a:noFill/>
        </p:spPr>
        <p:txBody>
          <a:bodyPr wrap="square" rtlCol="0">
            <a:spAutoFit/>
          </a:bodyPr>
          <a:lstStyle/>
          <a:p>
            <a:pPr algn="ctr"/>
            <a:r>
              <a:rPr lang="en-US" dirty="0">
                <a:latin typeface="Helvetica" pitchFamily="2" charset="0"/>
              </a:rPr>
              <a:t>Enriched in Tumor</a:t>
            </a:r>
          </a:p>
        </p:txBody>
      </p:sp>
    </p:spTree>
    <p:extLst>
      <p:ext uri="{BB962C8B-B14F-4D97-AF65-F5344CB8AC3E}">
        <p14:creationId xmlns:p14="http://schemas.microsoft.com/office/powerpoint/2010/main" val="167095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D80048-591A-49B0-9E24-2036E1AE4771}"/>
              </a:ext>
            </a:extLst>
          </p:cNvPr>
          <p:cNvSpPr txBox="1"/>
          <p:nvPr/>
        </p:nvSpPr>
        <p:spPr>
          <a:xfrm>
            <a:off x="415093" y="349067"/>
            <a:ext cx="4156907" cy="461665"/>
          </a:xfrm>
          <a:prstGeom prst="rect">
            <a:avLst/>
          </a:prstGeom>
          <a:noFill/>
        </p:spPr>
        <p:txBody>
          <a:bodyPr wrap="none" rtlCol="0">
            <a:spAutoFit/>
          </a:bodyPr>
          <a:lstStyle/>
          <a:p>
            <a:r>
              <a:rPr lang="en-US" sz="2400" dirty="0">
                <a:latin typeface="Helvetica" pitchFamily="2" charset="0"/>
                <a:cs typeface="Arial" panose="020B0604020202020204" pitchFamily="34" charset="0"/>
              </a:rPr>
              <a:t>Merkel cell carcinoma (MCC)</a:t>
            </a:r>
          </a:p>
        </p:txBody>
      </p:sp>
      <p:sp>
        <p:nvSpPr>
          <p:cNvPr id="4" name="TextBox 3">
            <a:extLst>
              <a:ext uri="{FF2B5EF4-FFF2-40B4-BE49-F238E27FC236}">
                <a16:creationId xmlns:a16="http://schemas.microsoft.com/office/drawing/2014/main" id="{238C6D0F-03AB-4415-8774-4550C83ED369}"/>
              </a:ext>
            </a:extLst>
          </p:cNvPr>
          <p:cNvSpPr txBox="1"/>
          <p:nvPr/>
        </p:nvSpPr>
        <p:spPr>
          <a:xfrm>
            <a:off x="544593" y="1754758"/>
            <a:ext cx="5788972" cy="4293483"/>
          </a:xfrm>
          <a:prstGeom prst="rect">
            <a:avLst/>
          </a:prstGeom>
          <a:noFill/>
        </p:spPr>
        <p:txBody>
          <a:bodyPr wrap="square" rtlCol="0">
            <a:spAutoFit/>
          </a:bodyPr>
          <a:lstStyle/>
          <a:p>
            <a:pPr marL="342900" indent="-342900">
              <a:buFont typeface="Courier New" panose="02070309020205020404" pitchFamily="49" charset="0"/>
              <a:buChar char="o"/>
            </a:pPr>
            <a:r>
              <a:rPr lang="en-US" sz="2100" dirty="0">
                <a:latin typeface="Helvetica" pitchFamily="2" charset="0"/>
                <a:cs typeface="Arial" panose="020B0604020202020204" pitchFamily="34" charset="0"/>
              </a:rPr>
              <a:t>Rare and highly aggressive neuroendocrine skin cancer</a:t>
            </a:r>
          </a:p>
          <a:p>
            <a:pPr marL="342900" indent="-342900">
              <a:buFont typeface="Courier New" panose="02070309020205020404" pitchFamily="49" charset="0"/>
              <a:buChar char="o"/>
            </a:pPr>
            <a:endParaRPr lang="en-US" sz="2100" dirty="0">
              <a:latin typeface="Helvetica" pitchFamily="2" charset="0"/>
              <a:cs typeface="Arial" panose="020B0604020202020204" pitchFamily="34" charset="0"/>
            </a:endParaRPr>
          </a:p>
          <a:p>
            <a:pPr marL="342900" indent="-342900">
              <a:buFont typeface="Courier New" panose="02070309020205020404" pitchFamily="49" charset="0"/>
              <a:buChar char="o"/>
            </a:pPr>
            <a:r>
              <a:rPr lang="en-US" sz="2100" dirty="0">
                <a:latin typeface="Arial" panose="020B0604020202020204" pitchFamily="34" charset="0"/>
                <a:cs typeface="Arial" panose="020B0604020202020204" pitchFamily="34" charset="0"/>
              </a:rPr>
              <a:t>Two disparate etiologies with similar treatment response rates</a:t>
            </a:r>
            <a:endParaRPr lang="en-US" sz="2100" dirty="0">
              <a:latin typeface="Helvetica" pitchFamily="2" charset="0"/>
              <a:cs typeface="Arial" panose="020B0604020202020204" pitchFamily="34" charset="0"/>
            </a:endParaRPr>
          </a:p>
          <a:p>
            <a:pPr marL="800100" lvl="1" indent="-342900">
              <a:buFont typeface="Courier New" panose="02070309020205020404" pitchFamily="49" charset="0"/>
              <a:buChar char="o"/>
            </a:pPr>
            <a:r>
              <a:rPr lang="en-US" sz="2100" dirty="0">
                <a:latin typeface="Helvetica" pitchFamily="2" charset="0"/>
                <a:cs typeface="Arial" panose="020B0604020202020204" pitchFamily="34" charset="0"/>
              </a:rPr>
              <a:t>60-80% are viral mediated (Merkel Cell Polyomavirus)</a:t>
            </a:r>
          </a:p>
          <a:p>
            <a:pPr marL="800100" lvl="1" indent="-342900">
              <a:buFont typeface="Courier New" panose="02070309020205020404" pitchFamily="49" charset="0"/>
              <a:buChar char="o"/>
            </a:pPr>
            <a:r>
              <a:rPr lang="en-US" sz="2100" dirty="0">
                <a:latin typeface="Helvetica" pitchFamily="2" charset="0"/>
                <a:cs typeface="Arial" panose="020B0604020202020204" pitchFamily="34" charset="0"/>
              </a:rPr>
              <a:t>Remaining are due to mutations due to Sun/UV exposure</a:t>
            </a:r>
          </a:p>
          <a:p>
            <a:pPr marL="342900" indent="-342900">
              <a:buFont typeface="Courier New" panose="02070309020205020404" pitchFamily="49" charset="0"/>
              <a:buChar char="o"/>
            </a:pPr>
            <a:endParaRPr lang="en-US" sz="2100" dirty="0">
              <a:latin typeface="Helvetica" pitchFamily="2" charset="0"/>
              <a:cs typeface="Arial" panose="020B0604020202020204" pitchFamily="34" charset="0"/>
            </a:endParaRPr>
          </a:p>
          <a:p>
            <a:pPr marL="342900" indent="-342900">
              <a:buFont typeface="Courier New" panose="02070309020205020404" pitchFamily="49" charset="0"/>
              <a:buChar char="o"/>
            </a:pPr>
            <a:r>
              <a:rPr lang="en-US" sz="2100" dirty="0">
                <a:latin typeface="Arial" panose="020B0604020202020204" pitchFamily="34" charset="0"/>
                <a:cs typeface="Arial" panose="020B0604020202020204" pitchFamily="34" charset="0"/>
              </a:rPr>
              <a:t>Hypothesized that MCC tumors hide from the immune system due to antigen presentation defects</a:t>
            </a:r>
          </a:p>
        </p:txBody>
      </p:sp>
      <p:pic>
        <p:nvPicPr>
          <p:cNvPr id="7" name="Picture 6">
            <a:extLst>
              <a:ext uri="{FF2B5EF4-FFF2-40B4-BE49-F238E27FC236}">
                <a16:creationId xmlns:a16="http://schemas.microsoft.com/office/drawing/2014/main" id="{30E115A3-B978-4416-A786-9A68CFE0D43E}"/>
              </a:ext>
            </a:extLst>
          </p:cNvPr>
          <p:cNvPicPr>
            <a:picLocks noChangeAspect="1"/>
          </p:cNvPicPr>
          <p:nvPr/>
        </p:nvPicPr>
        <p:blipFill>
          <a:blip r:embed="rId3"/>
          <a:stretch>
            <a:fillRect/>
          </a:stretch>
        </p:blipFill>
        <p:spPr>
          <a:xfrm>
            <a:off x="6672726" y="2186534"/>
            <a:ext cx="1926681" cy="2709395"/>
          </a:xfrm>
          <a:prstGeom prst="rect">
            <a:avLst/>
          </a:prstGeom>
        </p:spPr>
      </p:pic>
    </p:spTree>
    <p:extLst>
      <p:ext uri="{BB962C8B-B14F-4D97-AF65-F5344CB8AC3E}">
        <p14:creationId xmlns:p14="http://schemas.microsoft.com/office/powerpoint/2010/main" val="3292023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CED050-47BC-F344-8E03-BD18248CF75D}"/>
              </a:ext>
            </a:extLst>
          </p:cNvPr>
          <p:cNvSpPr txBox="1"/>
          <p:nvPr/>
        </p:nvSpPr>
        <p:spPr>
          <a:xfrm>
            <a:off x="415093" y="349067"/>
            <a:ext cx="3092513" cy="461665"/>
          </a:xfrm>
          <a:prstGeom prst="rect">
            <a:avLst/>
          </a:prstGeom>
          <a:noFill/>
        </p:spPr>
        <p:txBody>
          <a:bodyPr wrap="none" rtlCol="0">
            <a:spAutoFit/>
          </a:bodyPr>
          <a:lstStyle/>
          <a:p>
            <a:r>
              <a:rPr lang="en-US" sz="2400" dirty="0">
                <a:latin typeface="Helvetica" pitchFamily="2" charset="0"/>
                <a:cs typeface="Arial" panose="020B0604020202020204" pitchFamily="34" charset="0"/>
              </a:rPr>
              <a:t>Questions of interest</a:t>
            </a:r>
          </a:p>
        </p:txBody>
      </p:sp>
      <p:sp>
        <p:nvSpPr>
          <p:cNvPr id="3" name="TextBox 2">
            <a:extLst>
              <a:ext uri="{FF2B5EF4-FFF2-40B4-BE49-F238E27FC236}">
                <a16:creationId xmlns:a16="http://schemas.microsoft.com/office/drawing/2014/main" id="{367AAD1A-B8D0-2041-8028-2D34BDF2B854}"/>
              </a:ext>
            </a:extLst>
          </p:cNvPr>
          <p:cNvSpPr txBox="1"/>
          <p:nvPr/>
        </p:nvSpPr>
        <p:spPr>
          <a:xfrm>
            <a:off x="995061" y="1449258"/>
            <a:ext cx="7153879" cy="3000821"/>
          </a:xfrm>
          <a:prstGeom prst="rect">
            <a:avLst/>
          </a:prstGeom>
          <a:noFill/>
        </p:spPr>
        <p:txBody>
          <a:bodyPr wrap="square" rtlCol="0">
            <a:spAutoFit/>
          </a:bodyPr>
          <a:lstStyle/>
          <a:p>
            <a:pPr marL="342900" indent="-342900">
              <a:buAutoNum type="arabicPeriod"/>
            </a:pPr>
            <a:endParaRPr lang="en-US" sz="2100" dirty="0">
              <a:latin typeface="Helvetica" pitchFamily="2" charset="0"/>
            </a:endParaRPr>
          </a:p>
          <a:p>
            <a:pPr marL="342900" indent="-342900">
              <a:buAutoNum type="arabicPeriod"/>
            </a:pPr>
            <a:r>
              <a:rPr lang="en-US" sz="2100" dirty="0">
                <a:latin typeface="Helvetica" pitchFamily="2" charset="0"/>
              </a:rPr>
              <a:t>Can we predict candidate immune targets from virus positive and virus negative MCC? </a:t>
            </a:r>
          </a:p>
          <a:p>
            <a:pPr marL="342900" indent="-342900">
              <a:buAutoNum type="arabicPeriod"/>
            </a:pPr>
            <a:endParaRPr lang="en-US" sz="2100" dirty="0">
              <a:latin typeface="Helvetica" pitchFamily="2" charset="0"/>
            </a:endParaRPr>
          </a:p>
          <a:p>
            <a:pPr marL="342900" indent="-342900">
              <a:buAutoNum type="arabicPeriod"/>
            </a:pPr>
            <a:r>
              <a:rPr lang="en-US" sz="2100" dirty="0">
                <a:latin typeface="Helvetica" pitchFamily="2" charset="0"/>
              </a:rPr>
              <a:t>Can we learn the mechanisms by which MCC escapes </a:t>
            </a:r>
            <a:r>
              <a:rPr lang="en-US" sz="2100" dirty="0" err="1">
                <a:latin typeface="Helvetica" pitchFamily="2" charset="0"/>
              </a:rPr>
              <a:t>immunosurveillance</a:t>
            </a:r>
            <a:r>
              <a:rPr lang="en-US" sz="2100" dirty="0">
                <a:latin typeface="Helvetica" pitchFamily="2" charset="0"/>
              </a:rPr>
              <a:t>?</a:t>
            </a:r>
          </a:p>
          <a:p>
            <a:pPr marL="342900" indent="-342900">
              <a:buAutoNum type="arabicPeriod"/>
            </a:pPr>
            <a:endParaRPr lang="en-US" sz="2100" dirty="0">
              <a:latin typeface="Helvetica" pitchFamily="2" charset="0"/>
            </a:endParaRPr>
          </a:p>
          <a:p>
            <a:pPr marL="342900" indent="-342900">
              <a:buAutoNum type="arabicPeriod"/>
            </a:pPr>
            <a:r>
              <a:rPr lang="en-US" sz="2100" dirty="0">
                <a:latin typeface="Helvetica" pitchFamily="2" charset="0"/>
              </a:rPr>
              <a:t>Can we identify genomic correlates to clinical response?</a:t>
            </a:r>
          </a:p>
          <a:p>
            <a:endParaRPr lang="en-US" sz="2100" dirty="0">
              <a:latin typeface="Helvetica" pitchFamily="2" charset="0"/>
              <a:cs typeface="Arial" panose="020B0604020202020204" pitchFamily="34" charset="0"/>
            </a:endParaRPr>
          </a:p>
        </p:txBody>
      </p:sp>
      <p:sp>
        <p:nvSpPr>
          <p:cNvPr id="9" name="TextBox 8">
            <a:extLst>
              <a:ext uri="{FF2B5EF4-FFF2-40B4-BE49-F238E27FC236}">
                <a16:creationId xmlns:a16="http://schemas.microsoft.com/office/drawing/2014/main" id="{A35E9F50-513C-294D-A7E5-206395B71127}"/>
              </a:ext>
            </a:extLst>
          </p:cNvPr>
          <p:cNvSpPr txBox="1"/>
          <p:nvPr/>
        </p:nvSpPr>
        <p:spPr>
          <a:xfrm>
            <a:off x="995061" y="5088605"/>
            <a:ext cx="7153879" cy="830997"/>
          </a:xfrm>
          <a:prstGeom prst="rect">
            <a:avLst/>
          </a:prstGeom>
          <a:noFill/>
        </p:spPr>
        <p:txBody>
          <a:bodyPr wrap="square" rtlCol="0">
            <a:spAutoFit/>
          </a:bodyPr>
          <a:lstStyle/>
          <a:p>
            <a:r>
              <a:rPr lang="en-US" sz="2400" b="1" dirty="0">
                <a:latin typeface="Helvetica" pitchFamily="2" charset="0"/>
              </a:rPr>
              <a:t>Can we use patient-derived cell lines to answer these questions?</a:t>
            </a:r>
          </a:p>
        </p:txBody>
      </p:sp>
    </p:spTree>
    <p:extLst>
      <p:ext uri="{BB962C8B-B14F-4D97-AF65-F5344CB8AC3E}">
        <p14:creationId xmlns:p14="http://schemas.microsoft.com/office/powerpoint/2010/main" val="477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266202-C0A4-4690-9C9D-6BE32BB9FA07}"/>
              </a:ext>
            </a:extLst>
          </p:cNvPr>
          <p:cNvSpPr txBox="1"/>
          <p:nvPr/>
        </p:nvSpPr>
        <p:spPr>
          <a:xfrm>
            <a:off x="572835" y="1187972"/>
            <a:ext cx="8028239" cy="4755148"/>
          </a:xfrm>
          <a:prstGeom prst="rect">
            <a:avLst/>
          </a:prstGeom>
          <a:noFill/>
        </p:spPr>
        <p:txBody>
          <a:bodyPr wrap="square" rtlCol="0">
            <a:spAutoFit/>
          </a:bodyPr>
          <a:lstStyle/>
          <a:p>
            <a:pPr marL="342900" indent="-342900">
              <a:buFont typeface="Courier New" panose="02070309020205020404" pitchFamily="49" charset="0"/>
              <a:buChar char="o"/>
            </a:pPr>
            <a:r>
              <a:rPr lang="en-US" sz="2100" dirty="0">
                <a:latin typeface="Arial" panose="020B0604020202020204" pitchFamily="34" charset="0"/>
                <a:cs typeface="Arial" panose="020B0604020202020204" pitchFamily="34" charset="0"/>
              </a:rPr>
              <a:t>Patient-derived tumor cell lines would enable characterization, experimentation, and personalized medicine</a:t>
            </a:r>
          </a:p>
          <a:p>
            <a:pPr marL="342900" indent="-342900">
              <a:buFont typeface="Courier New" panose="02070309020205020404" pitchFamily="49" charset="0"/>
              <a:buChar char="o"/>
            </a:pPr>
            <a:endParaRPr lang="en-US" sz="2100" dirty="0">
              <a:latin typeface="Arial" panose="020B0604020202020204" pitchFamily="34" charset="0"/>
              <a:cs typeface="Arial" panose="020B0604020202020204" pitchFamily="34" charset="0"/>
            </a:endParaRPr>
          </a:p>
          <a:p>
            <a:pPr marL="342900" indent="-342900">
              <a:buFont typeface="Courier New" panose="02070309020205020404" pitchFamily="49" charset="0"/>
              <a:buChar char="o"/>
            </a:pPr>
            <a:r>
              <a:rPr lang="en-US" sz="2000" dirty="0">
                <a:latin typeface="Arial" panose="020B0604020202020204" pitchFamily="34" charset="0"/>
                <a:cs typeface="Arial" panose="020B0604020202020204" pitchFamily="34" charset="0"/>
              </a:rPr>
              <a:t>Generated 12 lines so far from fresh tumor biopsy material</a:t>
            </a:r>
          </a:p>
          <a:p>
            <a:pPr marL="342900" indent="-342900">
              <a:buFont typeface="Courier New" panose="02070309020205020404" pitchFamily="49" charset="0"/>
              <a:buChar char="o"/>
            </a:pPr>
            <a:endParaRPr lang="en-US" sz="2000" dirty="0">
              <a:latin typeface="Arial" panose="020B0604020202020204" pitchFamily="34" charset="0"/>
              <a:cs typeface="Arial" panose="020B0604020202020204" pitchFamily="34" charset="0"/>
            </a:endParaRPr>
          </a:p>
          <a:p>
            <a:pPr marL="342900" indent="-342900">
              <a:buFont typeface="Courier New" panose="02070309020205020404" pitchFamily="49" charset="0"/>
              <a:buChar char="o"/>
            </a:pPr>
            <a:r>
              <a:rPr lang="en-US" sz="2000" dirty="0">
                <a:latin typeface="Arial" panose="020B0604020202020204" pitchFamily="34" charset="0"/>
                <a:cs typeface="Arial" panose="020B0604020202020204" pitchFamily="34" charset="0"/>
              </a:rPr>
              <a:t>According to </a:t>
            </a:r>
            <a:r>
              <a:rPr lang="en-US" sz="2000" dirty="0" err="1">
                <a:latin typeface="Arial" panose="020B0604020202020204" pitchFamily="34" charset="0"/>
                <a:cs typeface="Arial" panose="020B0604020202020204" pitchFamily="34" charset="0"/>
              </a:rPr>
              <a:t>oncopanel</a:t>
            </a:r>
            <a:r>
              <a:rPr lang="en-US" sz="2000" dirty="0">
                <a:latin typeface="Arial" panose="020B0604020202020204" pitchFamily="34" charset="0"/>
                <a:cs typeface="Arial" panose="020B0604020202020204" pitchFamily="34" charset="0"/>
              </a:rPr>
              <a:t> markers, cell lines are faithful </a:t>
            </a:r>
          </a:p>
          <a:p>
            <a:pPr marL="342900" indent="-342900">
              <a:buFont typeface="Courier New" panose="02070309020205020404" pitchFamily="49" charset="0"/>
              <a:buChar char="o"/>
            </a:pPr>
            <a:endParaRPr lang="en-US" sz="2000" dirty="0">
              <a:latin typeface="Arial" panose="020B0604020202020204" pitchFamily="34" charset="0"/>
              <a:cs typeface="Arial" panose="020B0604020202020204" pitchFamily="34" charset="0"/>
            </a:endParaRPr>
          </a:p>
          <a:p>
            <a:pPr marL="342900" indent="-342900">
              <a:buFont typeface="Courier New" panose="02070309020205020404" pitchFamily="49" charset="0"/>
              <a:buChar char="o"/>
            </a:pPr>
            <a:r>
              <a:rPr lang="en-US" sz="2000" dirty="0">
                <a:latin typeface="Arial" panose="020B0604020202020204" pitchFamily="34" charset="0"/>
                <a:cs typeface="Arial" panose="020B0604020202020204" pitchFamily="34" charset="0"/>
              </a:rPr>
              <a:t>Multi-</a:t>
            </a:r>
            <a:r>
              <a:rPr lang="en-US" sz="2000" dirty="0" err="1">
                <a:latin typeface="Arial" panose="020B0604020202020204" pitchFamily="34" charset="0"/>
                <a:cs typeface="Arial" panose="020B0604020202020204" pitchFamily="34" charset="0"/>
              </a:rPr>
              <a:t>omic</a:t>
            </a:r>
            <a:r>
              <a:rPr lang="en-US" sz="2000" dirty="0">
                <a:latin typeface="Arial" panose="020B0604020202020204" pitchFamily="34" charset="0"/>
                <a:cs typeface="Arial" panose="020B0604020202020204" pitchFamily="34" charset="0"/>
              </a:rPr>
              <a:t> data generation in progress:</a:t>
            </a:r>
          </a:p>
          <a:p>
            <a:pPr marL="800100" lvl="1" indent="-342900">
              <a:buFont typeface="Courier New" panose="02070309020205020404" pitchFamily="49" charset="0"/>
              <a:buChar char="o"/>
            </a:pPr>
            <a:r>
              <a:rPr lang="en-US" sz="2000" b="1" u="sng" dirty="0">
                <a:latin typeface="Arial" panose="020B0604020202020204" pitchFamily="34" charset="0"/>
                <a:cs typeface="Arial" panose="020B0604020202020204" pitchFamily="34" charset="0"/>
              </a:rPr>
              <a:t>RNA-</a:t>
            </a:r>
            <a:r>
              <a:rPr lang="en-US" sz="2000" b="1" u="sng" dirty="0" err="1">
                <a:latin typeface="Arial" panose="020B0604020202020204" pitchFamily="34" charset="0"/>
                <a:cs typeface="Arial" panose="020B0604020202020204" pitchFamily="34" charset="0"/>
              </a:rPr>
              <a:t>seq</a:t>
            </a:r>
            <a:endParaRPr lang="en-US" sz="2000" b="1" u="sng" dirty="0">
              <a:latin typeface="Arial" panose="020B0604020202020204" pitchFamily="34" charset="0"/>
              <a:cs typeface="Arial" panose="020B0604020202020204" pitchFamily="34" charset="0"/>
            </a:endParaRPr>
          </a:p>
          <a:p>
            <a:pPr marL="800100" lvl="1" indent="-342900">
              <a:buFont typeface="Courier New" panose="02070309020205020404" pitchFamily="49" charset="0"/>
              <a:buChar char="o"/>
            </a:pPr>
            <a:r>
              <a:rPr lang="en-US" sz="2000" b="1" dirty="0">
                <a:latin typeface="Arial" panose="020B0604020202020204" pitchFamily="34" charset="0"/>
                <a:cs typeface="Arial" panose="020B0604020202020204" pitchFamily="34" charset="0"/>
              </a:rPr>
              <a:t>WES</a:t>
            </a:r>
            <a:r>
              <a:rPr lang="en-US" sz="2000" dirty="0">
                <a:latin typeface="Arial" panose="020B0604020202020204" pitchFamily="34" charset="0"/>
                <a:cs typeface="Arial" panose="020B0604020202020204" pitchFamily="34" charset="0"/>
              </a:rPr>
              <a:t> &amp; WGS</a:t>
            </a:r>
          </a:p>
          <a:p>
            <a:pPr marL="800100" lvl="1" indent="-342900">
              <a:buFont typeface="Courier New" panose="02070309020205020404" pitchFamily="49" charset="0"/>
              <a:buChar char="o"/>
            </a:pPr>
            <a:r>
              <a:rPr lang="en-US" sz="2000" b="1" dirty="0">
                <a:latin typeface="Arial" panose="020B0604020202020204" pitchFamily="34" charset="0"/>
                <a:cs typeface="Arial" panose="020B0604020202020204" pitchFamily="34" charset="0"/>
              </a:rPr>
              <a:t>WGBS</a:t>
            </a:r>
          </a:p>
          <a:p>
            <a:pPr marL="800100" lvl="1" indent="-342900">
              <a:buFont typeface="Courier New" panose="02070309020205020404" pitchFamily="49" charset="0"/>
              <a:buChar char="o"/>
            </a:pPr>
            <a:r>
              <a:rPr lang="en-US" sz="2000" dirty="0">
                <a:latin typeface="Arial" panose="020B0604020202020204" pitchFamily="34" charset="0"/>
                <a:cs typeface="Arial" panose="020B0604020202020204" pitchFamily="34" charset="0"/>
              </a:rPr>
              <a:t>ATAC-</a:t>
            </a:r>
            <a:r>
              <a:rPr lang="en-US" sz="2000" dirty="0" err="1">
                <a:latin typeface="Arial" panose="020B0604020202020204" pitchFamily="34" charset="0"/>
                <a:cs typeface="Arial" panose="020B0604020202020204" pitchFamily="34" charset="0"/>
              </a:rPr>
              <a:t>seq</a:t>
            </a:r>
            <a:endParaRPr lang="en-US" sz="2000" dirty="0">
              <a:latin typeface="Arial" panose="020B0604020202020204" pitchFamily="34" charset="0"/>
              <a:cs typeface="Arial" panose="020B0604020202020204" pitchFamily="34" charset="0"/>
            </a:endParaRPr>
          </a:p>
          <a:p>
            <a:pPr marL="800100" lvl="1" indent="-342900">
              <a:buFont typeface="Courier New" panose="02070309020205020404" pitchFamily="49" charset="0"/>
              <a:buChar char="o"/>
            </a:pPr>
            <a:r>
              <a:rPr lang="en-US" sz="2000" dirty="0">
                <a:latin typeface="Arial" panose="020B0604020202020204" pitchFamily="34" charset="0"/>
                <a:cs typeface="Arial" panose="020B0604020202020204" pitchFamily="34" charset="0"/>
              </a:rPr>
              <a:t>Mass spec-based histone profiling</a:t>
            </a:r>
          </a:p>
          <a:p>
            <a:pPr marL="800100" lvl="1" indent="-342900">
              <a:buFont typeface="Courier New" panose="02070309020205020404" pitchFamily="49" charset="0"/>
              <a:buChar char="o"/>
            </a:pPr>
            <a:r>
              <a:rPr lang="en-US" sz="2000" dirty="0">
                <a:latin typeface="Arial" panose="020B0604020202020204" pitchFamily="34" charset="0"/>
                <a:cs typeface="Arial" panose="020B0604020202020204" pitchFamily="34" charset="0"/>
              </a:rPr>
              <a:t>Proteomics &amp; Phospho-proteome</a:t>
            </a:r>
          </a:p>
          <a:p>
            <a:pPr marL="800100" lvl="1" indent="-342900">
              <a:buFont typeface="Courier New" panose="02070309020205020404" pitchFamily="49" charset="0"/>
              <a:buChar char="o"/>
            </a:pPr>
            <a:r>
              <a:rPr lang="en-US" sz="2000" dirty="0">
                <a:latin typeface="Arial" panose="020B0604020202020204" pitchFamily="34" charset="0"/>
                <a:cs typeface="Arial" panose="020B0604020202020204" pitchFamily="34" charset="0"/>
              </a:rPr>
              <a:t>HLA-typing</a:t>
            </a:r>
          </a:p>
        </p:txBody>
      </p:sp>
      <p:sp>
        <p:nvSpPr>
          <p:cNvPr id="4" name="TextBox 3">
            <a:extLst>
              <a:ext uri="{FF2B5EF4-FFF2-40B4-BE49-F238E27FC236}">
                <a16:creationId xmlns:a16="http://schemas.microsoft.com/office/drawing/2014/main" id="{033EFA84-83AB-7C4C-A5D7-54B0C7CA88C3}"/>
              </a:ext>
            </a:extLst>
          </p:cNvPr>
          <p:cNvSpPr txBox="1"/>
          <p:nvPr/>
        </p:nvSpPr>
        <p:spPr>
          <a:xfrm>
            <a:off x="415093" y="349067"/>
            <a:ext cx="6330579" cy="461665"/>
          </a:xfrm>
          <a:prstGeom prst="rect">
            <a:avLst/>
          </a:prstGeom>
          <a:noFill/>
        </p:spPr>
        <p:txBody>
          <a:bodyPr wrap="none" rtlCol="0">
            <a:spAutoFit/>
          </a:bodyPr>
          <a:lstStyle/>
          <a:p>
            <a:r>
              <a:rPr lang="en-US" sz="2400" dirty="0">
                <a:latin typeface="Helvetica" pitchFamily="2" charset="0"/>
                <a:cs typeface="Arial" panose="020B0604020202020204" pitchFamily="34" charset="0"/>
              </a:rPr>
              <a:t>Patient-derived cell lines from tumor samples</a:t>
            </a:r>
          </a:p>
        </p:txBody>
      </p:sp>
      <p:pic>
        <p:nvPicPr>
          <p:cNvPr id="5" name="Picture 4">
            <a:extLst>
              <a:ext uri="{FF2B5EF4-FFF2-40B4-BE49-F238E27FC236}">
                <a16:creationId xmlns:a16="http://schemas.microsoft.com/office/drawing/2014/main" id="{19CC8DCE-10EC-EA46-811B-62776D6B7D47}"/>
              </a:ext>
            </a:extLst>
          </p:cNvPr>
          <p:cNvPicPr>
            <a:picLocks noChangeAspect="1"/>
          </p:cNvPicPr>
          <p:nvPr/>
        </p:nvPicPr>
        <p:blipFill>
          <a:blip r:embed="rId2"/>
          <a:stretch>
            <a:fillRect/>
          </a:stretch>
        </p:blipFill>
        <p:spPr>
          <a:xfrm>
            <a:off x="5729054" y="3578184"/>
            <a:ext cx="3109878" cy="2930749"/>
          </a:xfrm>
          <a:prstGeom prst="rect">
            <a:avLst/>
          </a:prstGeom>
        </p:spPr>
      </p:pic>
    </p:spTree>
    <p:extLst>
      <p:ext uri="{BB962C8B-B14F-4D97-AF65-F5344CB8AC3E}">
        <p14:creationId xmlns:p14="http://schemas.microsoft.com/office/powerpoint/2010/main" val="1308049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E863E5-1F50-9E4E-B59D-A3B02BDF1E6E}"/>
              </a:ext>
            </a:extLst>
          </p:cNvPr>
          <p:cNvSpPr txBox="1"/>
          <p:nvPr/>
        </p:nvSpPr>
        <p:spPr>
          <a:xfrm>
            <a:off x="415093" y="349067"/>
            <a:ext cx="4224233" cy="461665"/>
          </a:xfrm>
          <a:prstGeom prst="rect">
            <a:avLst/>
          </a:prstGeom>
          <a:noFill/>
        </p:spPr>
        <p:txBody>
          <a:bodyPr wrap="none" rtlCol="0">
            <a:spAutoFit/>
          </a:bodyPr>
          <a:lstStyle/>
          <a:p>
            <a:r>
              <a:rPr lang="en-US" sz="2400" dirty="0">
                <a:latin typeface="Helvetica" pitchFamily="2" charset="0"/>
                <a:cs typeface="Arial" panose="020B0604020202020204" pitchFamily="34" charset="0"/>
              </a:rPr>
              <a:t>RNA-</a:t>
            </a:r>
            <a:r>
              <a:rPr lang="en-US" sz="2400" dirty="0" err="1">
                <a:latin typeface="Helvetica" pitchFamily="2" charset="0"/>
                <a:cs typeface="Arial" panose="020B0604020202020204" pitchFamily="34" charset="0"/>
              </a:rPr>
              <a:t>seq</a:t>
            </a:r>
            <a:r>
              <a:rPr lang="en-US" sz="2400" dirty="0">
                <a:latin typeface="Helvetica" pitchFamily="2" charset="0"/>
                <a:cs typeface="Arial" panose="020B0604020202020204" pitchFamily="34" charset="0"/>
              </a:rPr>
              <a:t> data received so far</a:t>
            </a:r>
          </a:p>
        </p:txBody>
      </p:sp>
      <p:graphicFrame>
        <p:nvGraphicFramePr>
          <p:cNvPr id="3" name="Table 2">
            <a:extLst>
              <a:ext uri="{FF2B5EF4-FFF2-40B4-BE49-F238E27FC236}">
                <a16:creationId xmlns:a16="http://schemas.microsoft.com/office/drawing/2014/main" id="{58A19C2F-7B20-A341-B1BE-3D49CEBECD6F}"/>
              </a:ext>
            </a:extLst>
          </p:cNvPr>
          <p:cNvGraphicFramePr>
            <a:graphicFrameLocks noGrp="1"/>
          </p:cNvGraphicFramePr>
          <p:nvPr>
            <p:extLst>
              <p:ext uri="{D42A27DB-BD31-4B8C-83A1-F6EECF244321}">
                <p14:modId xmlns:p14="http://schemas.microsoft.com/office/powerpoint/2010/main" val="392656611"/>
              </p:ext>
            </p:extLst>
          </p:nvPr>
        </p:nvGraphicFramePr>
        <p:xfrm>
          <a:off x="2286000" y="1454150"/>
          <a:ext cx="4572000" cy="44500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662199354"/>
                    </a:ext>
                  </a:extLst>
                </a:gridCol>
                <a:gridCol w="1524000">
                  <a:extLst>
                    <a:ext uri="{9D8B030D-6E8A-4147-A177-3AD203B41FA5}">
                      <a16:colId xmlns:a16="http://schemas.microsoft.com/office/drawing/2014/main" val="358743181"/>
                    </a:ext>
                  </a:extLst>
                </a:gridCol>
                <a:gridCol w="1524000">
                  <a:extLst>
                    <a:ext uri="{9D8B030D-6E8A-4147-A177-3AD203B41FA5}">
                      <a16:colId xmlns:a16="http://schemas.microsoft.com/office/drawing/2014/main" val="3381456610"/>
                    </a:ext>
                  </a:extLst>
                </a:gridCol>
              </a:tblGrid>
              <a:tr h="370840">
                <a:tc>
                  <a:txBody>
                    <a:bodyPr/>
                    <a:lstStyle/>
                    <a:p>
                      <a:pPr algn="ctr"/>
                      <a:r>
                        <a:rPr lang="en-US" sz="1400" dirty="0">
                          <a:solidFill>
                            <a:schemeClr val="tx1"/>
                          </a:solidFill>
                          <a:latin typeface="Helvetica" pitchFamily="2" charset="0"/>
                        </a:rPr>
                        <a:t>MCC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Helvetica" pitchFamily="2" charset="0"/>
                        </a:rPr>
                        <a:t>Sample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Helvetica" pitchFamily="2" charset="0"/>
                        </a:rPr>
                        <a:t>Viral 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557972"/>
                  </a:ext>
                </a:extLst>
              </a:tr>
              <a:tr h="370840">
                <a:tc rowSpan="2">
                  <a:txBody>
                    <a:bodyPr/>
                    <a:lstStyle/>
                    <a:p>
                      <a:pPr algn="ctr"/>
                      <a:r>
                        <a:rPr lang="en-US" sz="1400" dirty="0">
                          <a:solidFill>
                            <a:schemeClr val="tx1"/>
                          </a:solidFill>
                          <a:latin typeface="Helvetica" pitchFamily="2" charset="0"/>
                        </a:rPr>
                        <a:t>336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Helvetica" pitchFamily="2" charset="0"/>
                        </a:rPr>
                        <a:t>Tumor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1400" dirty="0">
                          <a:solidFill>
                            <a:schemeClr val="tx1"/>
                          </a:solidFill>
                          <a:latin typeface="Helvetica"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9628473"/>
                  </a:ext>
                </a:extLst>
              </a:tr>
              <a:tr h="370840">
                <a:tc vMerge="1">
                  <a:txBody>
                    <a:bodyPr/>
                    <a:lstStyle/>
                    <a:p>
                      <a:endParaRPr lang="en-US" sz="1400" dirty="0">
                        <a:latin typeface="Helvetica" pitchFamily="2" charset="0"/>
                      </a:endParaRPr>
                    </a:p>
                  </a:txBody>
                  <a:tcPr/>
                </a:tc>
                <a:tc>
                  <a:txBody>
                    <a:bodyPr/>
                    <a:lstStyle/>
                    <a:p>
                      <a:pPr algn="ctr"/>
                      <a:r>
                        <a:rPr lang="en-US" sz="1400" dirty="0">
                          <a:solidFill>
                            <a:schemeClr val="tx1"/>
                          </a:solidFill>
                          <a:latin typeface="Helvetica" pitchFamily="2" charset="0"/>
                        </a:rPr>
                        <a:t>Cell 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400" dirty="0">
                        <a:solidFill>
                          <a:schemeClr val="tx1"/>
                        </a:solidFill>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3921730"/>
                  </a:ext>
                </a:extLst>
              </a:tr>
              <a:tr h="370840">
                <a:tc rowSpan="2">
                  <a:txBody>
                    <a:bodyPr/>
                    <a:lstStyle/>
                    <a:p>
                      <a:pPr algn="ctr"/>
                      <a:r>
                        <a:rPr lang="en-US" sz="1400" dirty="0">
                          <a:solidFill>
                            <a:schemeClr val="tx1"/>
                          </a:solidFill>
                          <a:latin typeface="Helvetica" pitchFamily="2" charset="0"/>
                        </a:rPr>
                        <a:t>277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Helvetica" pitchFamily="2" charset="0"/>
                        </a:rPr>
                        <a:t>Tumor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1400" dirty="0">
                          <a:solidFill>
                            <a:schemeClr val="tx1"/>
                          </a:solidFill>
                          <a:latin typeface="Helvetica"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9883385"/>
                  </a:ext>
                </a:extLst>
              </a:tr>
              <a:tr h="370840">
                <a:tc vMerge="1">
                  <a:txBody>
                    <a:bodyPr/>
                    <a:lstStyle/>
                    <a:p>
                      <a:endParaRPr lang="en-US" sz="1400" dirty="0">
                        <a:latin typeface="Helvetica" pitchFamily="2" charset="0"/>
                      </a:endParaRPr>
                    </a:p>
                  </a:txBody>
                  <a:tcPr/>
                </a:tc>
                <a:tc>
                  <a:txBody>
                    <a:bodyPr/>
                    <a:lstStyle/>
                    <a:p>
                      <a:pPr algn="ctr"/>
                      <a:r>
                        <a:rPr lang="en-US" sz="1400" dirty="0">
                          <a:solidFill>
                            <a:schemeClr val="tx1"/>
                          </a:solidFill>
                          <a:latin typeface="Helvetica" pitchFamily="2" charset="0"/>
                        </a:rPr>
                        <a:t>Cell 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400" dirty="0">
                        <a:solidFill>
                          <a:schemeClr val="tx1"/>
                        </a:solidFill>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548012"/>
                  </a:ext>
                </a:extLst>
              </a:tr>
              <a:tr h="370840">
                <a:tc rowSpan="2">
                  <a:txBody>
                    <a:bodyPr/>
                    <a:lstStyle/>
                    <a:p>
                      <a:pPr algn="ctr"/>
                      <a:r>
                        <a:rPr lang="en-US" sz="1400" dirty="0">
                          <a:solidFill>
                            <a:schemeClr val="tx1"/>
                          </a:solidFill>
                          <a:latin typeface="Helvetica" pitchFamily="2" charset="0"/>
                        </a:rPr>
                        <a:t>314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Helvetica" pitchFamily="2" charset="0"/>
                        </a:rPr>
                        <a:t>Tumor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1400" dirty="0">
                          <a:solidFill>
                            <a:schemeClr val="tx1"/>
                          </a:solidFill>
                          <a:latin typeface="Helvetica"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178231"/>
                  </a:ext>
                </a:extLst>
              </a:tr>
              <a:tr h="370840">
                <a:tc vMerge="1">
                  <a:txBody>
                    <a:bodyPr/>
                    <a:lstStyle/>
                    <a:p>
                      <a:endParaRPr lang="en-US" sz="1400" dirty="0">
                        <a:latin typeface="Helvetica" pitchFamily="2" charset="0"/>
                      </a:endParaRPr>
                    </a:p>
                  </a:txBody>
                  <a:tcPr/>
                </a:tc>
                <a:tc>
                  <a:txBody>
                    <a:bodyPr/>
                    <a:lstStyle/>
                    <a:p>
                      <a:pPr algn="ctr"/>
                      <a:r>
                        <a:rPr lang="en-US" sz="1400" dirty="0">
                          <a:solidFill>
                            <a:schemeClr val="tx1"/>
                          </a:solidFill>
                          <a:latin typeface="Helvetica" pitchFamily="2" charset="0"/>
                        </a:rPr>
                        <a:t>Cell 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400" dirty="0">
                        <a:solidFill>
                          <a:schemeClr val="tx1"/>
                        </a:solidFill>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6333182"/>
                  </a:ext>
                </a:extLst>
              </a:tr>
              <a:tr h="370840">
                <a:tc rowSpan="2">
                  <a:txBody>
                    <a:bodyPr/>
                    <a:lstStyle/>
                    <a:p>
                      <a:pPr algn="ctr"/>
                      <a:r>
                        <a:rPr lang="en-US" sz="1400" dirty="0">
                          <a:solidFill>
                            <a:schemeClr val="tx1"/>
                          </a:solidFill>
                          <a:latin typeface="Helvetica" pitchFamily="2" charset="0"/>
                        </a:rPr>
                        <a:t>301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Helvetica" pitchFamily="2" charset="0"/>
                        </a:rPr>
                        <a:t>Tumor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1400" dirty="0">
                          <a:solidFill>
                            <a:schemeClr val="tx1"/>
                          </a:solidFill>
                          <a:latin typeface="Helvetica"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7977741"/>
                  </a:ext>
                </a:extLst>
              </a:tr>
              <a:tr h="370840">
                <a:tc vMerge="1">
                  <a:txBody>
                    <a:bodyPr/>
                    <a:lstStyle/>
                    <a:p>
                      <a:endParaRPr lang="en-US" sz="1400" dirty="0">
                        <a:latin typeface="Helvetica" pitchFamily="2" charset="0"/>
                      </a:endParaRPr>
                    </a:p>
                  </a:txBody>
                  <a:tcPr/>
                </a:tc>
                <a:tc>
                  <a:txBody>
                    <a:bodyPr/>
                    <a:lstStyle/>
                    <a:p>
                      <a:pPr algn="ctr"/>
                      <a:r>
                        <a:rPr lang="en-US" sz="1400" dirty="0">
                          <a:solidFill>
                            <a:schemeClr val="tx1"/>
                          </a:solidFill>
                          <a:latin typeface="Helvetica" pitchFamily="2" charset="0"/>
                        </a:rPr>
                        <a:t>Cell 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400" dirty="0">
                        <a:solidFill>
                          <a:schemeClr val="tx1"/>
                        </a:solidFill>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2440445"/>
                  </a:ext>
                </a:extLst>
              </a:tr>
              <a:tr h="370840">
                <a:tc rowSpan="2">
                  <a:txBody>
                    <a:bodyPr/>
                    <a:lstStyle/>
                    <a:p>
                      <a:pPr algn="ctr"/>
                      <a:r>
                        <a:rPr lang="en-US" sz="1400" dirty="0">
                          <a:solidFill>
                            <a:schemeClr val="tx1"/>
                          </a:solidFill>
                          <a:latin typeface="Helvetica" pitchFamily="2" charset="0"/>
                        </a:rPr>
                        <a:t>350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Helvetica" pitchFamily="2" charset="0"/>
                        </a:rPr>
                        <a:t>Tumor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1400" dirty="0">
                          <a:solidFill>
                            <a:schemeClr val="tx1"/>
                          </a:solidFill>
                          <a:latin typeface="Helvetica"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043932"/>
                  </a:ext>
                </a:extLst>
              </a:tr>
              <a:tr h="370840">
                <a:tc vMerge="1">
                  <a:txBody>
                    <a:bodyPr/>
                    <a:lstStyle/>
                    <a:p>
                      <a:endParaRPr lang="en-US" sz="1400" dirty="0">
                        <a:latin typeface="Helvetica" pitchFamily="2" charset="0"/>
                      </a:endParaRPr>
                    </a:p>
                  </a:txBody>
                  <a:tcPr/>
                </a:tc>
                <a:tc>
                  <a:txBody>
                    <a:bodyPr/>
                    <a:lstStyle/>
                    <a:p>
                      <a:pPr algn="ctr"/>
                      <a:r>
                        <a:rPr lang="en-US" sz="1400" dirty="0">
                          <a:solidFill>
                            <a:schemeClr val="tx1"/>
                          </a:solidFill>
                          <a:latin typeface="Helvetica" pitchFamily="2" charset="0"/>
                        </a:rPr>
                        <a:t>Cell 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1400" dirty="0">
                        <a:solidFill>
                          <a:schemeClr val="tx1"/>
                        </a:solidFill>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325075"/>
                  </a:ext>
                </a:extLst>
              </a:tr>
              <a:tr h="370840">
                <a:tc>
                  <a:txBody>
                    <a:bodyPr/>
                    <a:lstStyle/>
                    <a:p>
                      <a:pPr algn="ctr"/>
                      <a:r>
                        <a:rPr lang="en-US" sz="1400" dirty="0">
                          <a:solidFill>
                            <a:schemeClr val="tx1"/>
                          </a:solidFill>
                          <a:latin typeface="Helvetica" pitchFamily="2" charset="0"/>
                        </a:rPr>
                        <a:t>286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Helvetica" pitchFamily="2" charset="0"/>
                        </a:rPr>
                        <a:t>Tumor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Helvetica"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293796"/>
                  </a:ext>
                </a:extLst>
              </a:tr>
            </a:tbl>
          </a:graphicData>
        </a:graphic>
      </p:graphicFrame>
    </p:spTree>
    <p:extLst>
      <p:ext uri="{BB962C8B-B14F-4D97-AF65-F5344CB8AC3E}">
        <p14:creationId xmlns:p14="http://schemas.microsoft.com/office/powerpoint/2010/main" val="3514636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91CE-4F2A-5841-9913-0162AE922631}"/>
              </a:ext>
            </a:extLst>
          </p:cNvPr>
          <p:cNvSpPr>
            <a:spLocks noGrp="1"/>
          </p:cNvSpPr>
          <p:nvPr>
            <p:ph type="title"/>
          </p:nvPr>
        </p:nvSpPr>
        <p:spPr>
          <a:xfrm>
            <a:off x="262890" y="-172754"/>
            <a:ext cx="7886700" cy="1325563"/>
          </a:xfrm>
        </p:spPr>
        <p:txBody>
          <a:bodyPr/>
          <a:lstStyle/>
          <a:p>
            <a:r>
              <a:rPr lang="en-US" dirty="0">
                <a:latin typeface="Helvetica" pitchFamily="2" charset="0"/>
              </a:rPr>
              <a:t>Library size normalization of counts</a:t>
            </a:r>
          </a:p>
        </p:txBody>
      </p:sp>
      <p:pic>
        <p:nvPicPr>
          <p:cNvPr id="4" name="Picture 3">
            <a:extLst>
              <a:ext uri="{FF2B5EF4-FFF2-40B4-BE49-F238E27FC236}">
                <a16:creationId xmlns:a16="http://schemas.microsoft.com/office/drawing/2014/main" id="{6E650DFD-EE0D-1043-9288-4DA1A8851D44}"/>
              </a:ext>
            </a:extLst>
          </p:cNvPr>
          <p:cNvPicPr>
            <a:picLocks noChangeAspect="1"/>
          </p:cNvPicPr>
          <p:nvPr/>
        </p:nvPicPr>
        <p:blipFill>
          <a:blip r:embed="rId2"/>
          <a:stretch>
            <a:fillRect/>
          </a:stretch>
        </p:blipFill>
        <p:spPr>
          <a:xfrm>
            <a:off x="34789" y="2312670"/>
            <a:ext cx="4937760" cy="3291840"/>
          </a:xfrm>
          <a:prstGeom prst="rect">
            <a:avLst/>
          </a:prstGeom>
        </p:spPr>
      </p:pic>
      <p:pic>
        <p:nvPicPr>
          <p:cNvPr id="5" name="Picture 4">
            <a:extLst>
              <a:ext uri="{FF2B5EF4-FFF2-40B4-BE49-F238E27FC236}">
                <a16:creationId xmlns:a16="http://schemas.microsoft.com/office/drawing/2014/main" id="{BBD808E6-C5E1-1B4D-8B6A-7AD514769183}"/>
              </a:ext>
            </a:extLst>
          </p:cNvPr>
          <p:cNvPicPr>
            <a:picLocks noChangeAspect="1"/>
          </p:cNvPicPr>
          <p:nvPr/>
        </p:nvPicPr>
        <p:blipFill>
          <a:blip r:embed="rId3"/>
          <a:stretch>
            <a:fillRect/>
          </a:stretch>
        </p:blipFill>
        <p:spPr>
          <a:xfrm>
            <a:off x="4206240" y="2312670"/>
            <a:ext cx="4937760" cy="3291840"/>
          </a:xfrm>
          <a:prstGeom prst="rect">
            <a:avLst/>
          </a:prstGeom>
        </p:spPr>
      </p:pic>
    </p:spTree>
    <p:extLst>
      <p:ext uri="{BB962C8B-B14F-4D97-AF65-F5344CB8AC3E}">
        <p14:creationId xmlns:p14="http://schemas.microsoft.com/office/powerpoint/2010/main" val="3893907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63D432-C93B-E840-A621-01D8775C203D}"/>
              </a:ext>
            </a:extLst>
          </p:cNvPr>
          <p:cNvSpPr txBox="1"/>
          <p:nvPr/>
        </p:nvSpPr>
        <p:spPr>
          <a:xfrm>
            <a:off x="415093" y="349067"/>
            <a:ext cx="1702133" cy="461665"/>
          </a:xfrm>
          <a:prstGeom prst="rect">
            <a:avLst/>
          </a:prstGeom>
          <a:noFill/>
        </p:spPr>
        <p:txBody>
          <a:bodyPr wrap="none" rtlCol="0">
            <a:spAutoFit/>
          </a:bodyPr>
          <a:lstStyle/>
          <a:p>
            <a:r>
              <a:rPr lang="en-US" sz="2400" dirty="0">
                <a:latin typeface="Helvetica" pitchFamily="2" charset="0"/>
                <a:cs typeface="Arial" panose="020B0604020202020204" pitchFamily="34" charset="0"/>
              </a:rPr>
              <a:t>Viral status</a:t>
            </a:r>
          </a:p>
        </p:txBody>
      </p:sp>
      <p:grpSp>
        <p:nvGrpSpPr>
          <p:cNvPr id="10" name="Group 9">
            <a:extLst>
              <a:ext uri="{FF2B5EF4-FFF2-40B4-BE49-F238E27FC236}">
                <a16:creationId xmlns:a16="http://schemas.microsoft.com/office/drawing/2014/main" id="{1769AEE0-E1ED-F443-A98F-16F8C691BF8C}"/>
              </a:ext>
            </a:extLst>
          </p:cNvPr>
          <p:cNvGrpSpPr/>
          <p:nvPr/>
        </p:nvGrpSpPr>
        <p:grpSpPr>
          <a:xfrm>
            <a:off x="2552617" y="1682270"/>
            <a:ext cx="6591383" cy="4818543"/>
            <a:chOff x="954459" y="1528762"/>
            <a:chExt cx="6591383" cy="4818543"/>
          </a:xfrm>
        </p:grpSpPr>
        <p:pic>
          <p:nvPicPr>
            <p:cNvPr id="7" name="Picture 6">
              <a:extLst>
                <a:ext uri="{FF2B5EF4-FFF2-40B4-BE49-F238E27FC236}">
                  <a16:creationId xmlns:a16="http://schemas.microsoft.com/office/drawing/2014/main" id="{722AEDF4-1372-7A4C-91BE-4C785E4CC3F1}"/>
                </a:ext>
              </a:extLst>
            </p:cNvPr>
            <p:cNvPicPr>
              <a:picLocks noChangeAspect="1"/>
            </p:cNvPicPr>
            <p:nvPr/>
          </p:nvPicPr>
          <p:blipFill>
            <a:blip r:embed="rId2"/>
            <a:stretch>
              <a:fillRect/>
            </a:stretch>
          </p:blipFill>
          <p:spPr>
            <a:xfrm>
              <a:off x="1728788" y="1528762"/>
              <a:ext cx="5817054" cy="4071938"/>
            </a:xfrm>
            <a:prstGeom prst="rect">
              <a:avLst/>
            </a:prstGeom>
          </p:spPr>
        </p:pic>
        <p:sp>
          <p:nvSpPr>
            <p:cNvPr id="8" name="TextBox 7">
              <a:extLst>
                <a:ext uri="{FF2B5EF4-FFF2-40B4-BE49-F238E27FC236}">
                  <a16:creationId xmlns:a16="http://schemas.microsoft.com/office/drawing/2014/main" id="{91DED914-3ED4-9D4F-BEE5-C36FED340BCD}"/>
                </a:ext>
              </a:extLst>
            </p:cNvPr>
            <p:cNvSpPr txBox="1"/>
            <p:nvPr/>
          </p:nvSpPr>
          <p:spPr>
            <a:xfrm>
              <a:off x="954459" y="5423975"/>
              <a:ext cx="5121915" cy="923330"/>
            </a:xfrm>
            <a:prstGeom prst="rect">
              <a:avLst/>
            </a:prstGeom>
            <a:noFill/>
          </p:spPr>
          <p:txBody>
            <a:bodyPr wrap="none" rtlCol="0">
              <a:spAutoFit/>
            </a:bodyPr>
            <a:lstStyle/>
            <a:p>
              <a:r>
                <a:rPr lang="en-US" dirty="0">
                  <a:latin typeface="Helvetica" pitchFamily="2" charset="0"/>
                </a:rPr>
                <a:t>Previously </a:t>
              </a:r>
            </a:p>
            <a:p>
              <a:r>
                <a:rPr lang="en-US" dirty="0">
                  <a:latin typeface="Helvetica" pitchFamily="2" charset="0"/>
                </a:rPr>
                <a:t>known                +        ?       +        +      +?       -</a:t>
              </a:r>
            </a:p>
            <a:p>
              <a:r>
                <a:rPr lang="en-US" dirty="0">
                  <a:latin typeface="Helvetica" pitchFamily="2" charset="0"/>
                </a:rPr>
                <a:t>viral status:</a:t>
              </a:r>
            </a:p>
          </p:txBody>
        </p:sp>
      </p:grpSp>
      <p:sp>
        <p:nvSpPr>
          <p:cNvPr id="11" name="TextBox 10">
            <a:extLst>
              <a:ext uri="{FF2B5EF4-FFF2-40B4-BE49-F238E27FC236}">
                <a16:creationId xmlns:a16="http://schemas.microsoft.com/office/drawing/2014/main" id="{CA98A46B-D145-EF43-A125-AD5E248CA931}"/>
              </a:ext>
            </a:extLst>
          </p:cNvPr>
          <p:cNvSpPr txBox="1"/>
          <p:nvPr/>
        </p:nvSpPr>
        <p:spPr>
          <a:xfrm>
            <a:off x="415093" y="1829383"/>
            <a:ext cx="2357437" cy="1200329"/>
          </a:xfrm>
          <a:prstGeom prst="rect">
            <a:avLst/>
          </a:prstGeom>
          <a:noFill/>
        </p:spPr>
        <p:txBody>
          <a:bodyPr wrap="square" rtlCol="0">
            <a:spAutoFit/>
          </a:bodyPr>
          <a:lstStyle/>
          <a:p>
            <a:r>
              <a:rPr lang="en-US" dirty="0">
                <a:latin typeface="Helvetica" pitchFamily="2" charset="0"/>
              </a:rPr>
              <a:t>Align unmapped reads to reference genome of MCC Polyomavirus</a:t>
            </a:r>
          </a:p>
        </p:txBody>
      </p:sp>
    </p:spTree>
    <p:extLst>
      <p:ext uri="{BB962C8B-B14F-4D97-AF65-F5344CB8AC3E}">
        <p14:creationId xmlns:p14="http://schemas.microsoft.com/office/powerpoint/2010/main" val="2754740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49A88-A151-3D4A-94E0-8CE8CA6111BE}"/>
              </a:ext>
            </a:extLst>
          </p:cNvPr>
          <p:cNvSpPr>
            <a:spLocks noGrp="1"/>
          </p:cNvSpPr>
          <p:nvPr>
            <p:ph type="title"/>
          </p:nvPr>
        </p:nvSpPr>
        <p:spPr>
          <a:xfrm>
            <a:off x="238686" y="-105519"/>
            <a:ext cx="7886700" cy="1325563"/>
          </a:xfrm>
        </p:spPr>
        <p:txBody>
          <a:bodyPr/>
          <a:lstStyle/>
          <a:p>
            <a:r>
              <a:rPr lang="en-US" dirty="0">
                <a:latin typeface="Helvetica" pitchFamily="2" charset="0"/>
              </a:rPr>
              <a:t>Unsupervised clustering – </a:t>
            </a:r>
            <a:r>
              <a:rPr lang="en-US" b="1" dirty="0">
                <a:latin typeface="Helvetica" pitchFamily="2" charset="0"/>
              </a:rPr>
              <a:t>all</a:t>
            </a:r>
            <a:r>
              <a:rPr lang="en-US" dirty="0">
                <a:latin typeface="Helvetica" pitchFamily="2" charset="0"/>
              </a:rPr>
              <a:t> genes</a:t>
            </a:r>
          </a:p>
        </p:txBody>
      </p:sp>
      <p:pic>
        <p:nvPicPr>
          <p:cNvPr id="5" name="Picture 4">
            <a:extLst>
              <a:ext uri="{FF2B5EF4-FFF2-40B4-BE49-F238E27FC236}">
                <a16:creationId xmlns:a16="http://schemas.microsoft.com/office/drawing/2014/main" id="{D67882F4-6604-EE40-8AF0-B9755173A746}"/>
              </a:ext>
            </a:extLst>
          </p:cNvPr>
          <p:cNvPicPr>
            <a:picLocks noChangeAspect="1"/>
          </p:cNvPicPr>
          <p:nvPr/>
        </p:nvPicPr>
        <p:blipFill>
          <a:blip r:embed="rId3"/>
          <a:stretch>
            <a:fillRect/>
          </a:stretch>
        </p:blipFill>
        <p:spPr>
          <a:xfrm>
            <a:off x="1371600" y="1378227"/>
            <a:ext cx="6400800" cy="5271247"/>
          </a:xfrm>
          <a:prstGeom prst="rect">
            <a:avLst/>
          </a:prstGeom>
        </p:spPr>
      </p:pic>
    </p:spTree>
    <p:extLst>
      <p:ext uri="{BB962C8B-B14F-4D97-AF65-F5344CB8AC3E}">
        <p14:creationId xmlns:p14="http://schemas.microsoft.com/office/powerpoint/2010/main" val="1254619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5F43792-E492-CB4D-80CB-54E9CBA95F5E}"/>
              </a:ext>
            </a:extLst>
          </p:cNvPr>
          <p:cNvSpPr>
            <a:spLocks noGrp="1"/>
          </p:cNvSpPr>
          <p:nvPr>
            <p:ph type="title"/>
          </p:nvPr>
        </p:nvSpPr>
        <p:spPr>
          <a:xfrm>
            <a:off x="265580" y="-186201"/>
            <a:ext cx="7886700" cy="1325563"/>
          </a:xfrm>
        </p:spPr>
        <p:txBody>
          <a:bodyPr/>
          <a:lstStyle/>
          <a:p>
            <a:r>
              <a:rPr lang="en-US" dirty="0">
                <a:latin typeface="Helvetica" pitchFamily="2" charset="0"/>
              </a:rPr>
              <a:t>Unsupervised clustering – </a:t>
            </a:r>
            <a:r>
              <a:rPr lang="en-US" b="1" dirty="0">
                <a:latin typeface="Helvetica" pitchFamily="2" charset="0"/>
              </a:rPr>
              <a:t>highly variable </a:t>
            </a:r>
            <a:r>
              <a:rPr lang="en-US" dirty="0">
                <a:latin typeface="Helvetica" pitchFamily="2" charset="0"/>
              </a:rPr>
              <a:t>genes</a:t>
            </a:r>
          </a:p>
        </p:txBody>
      </p:sp>
      <p:pic>
        <p:nvPicPr>
          <p:cNvPr id="7" name="Picture 6">
            <a:extLst>
              <a:ext uri="{FF2B5EF4-FFF2-40B4-BE49-F238E27FC236}">
                <a16:creationId xmlns:a16="http://schemas.microsoft.com/office/drawing/2014/main" id="{A004C9E5-0686-A244-98D0-F04A5A961406}"/>
              </a:ext>
            </a:extLst>
          </p:cNvPr>
          <p:cNvPicPr>
            <a:picLocks noChangeAspect="1"/>
          </p:cNvPicPr>
          <p:nvPr/>
        </p:nvPicPr>
        <p:blipFill>
          <a:blip r:embed="rId3"/>
          <a:stretch>
            <a:fillRect/>
          </a:stretch>
        </p:blipFill>
        <p:spPr>
          <a:xfrm>
            <a:off x="1371600" y="1378227"/>
            <a:ext cx="6400800" cy="5271247"/>
          </a:xfrm>
          <a:prstGeom prst="rect">
            <a:avLst/>
          </a:prstGeom>
        </p:spPr>
      </p:pic>
    </p:spTree>
    <p:extLst>
      <p:ext uri="{BB962C8B-B14F-4D97-AF65-F5344CB8AC3E}">
        <p14:creationId xmlns:p14="http://schemas.microsoft.com/office/powerpoint/2010/main" val="1309847"/>
      </p:ext>
    </p:extLst>
  </p:cSld>
  <p:clrMapOvr>
    <a:masterClrMapping/>
  </p:clrMapOvr>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fault Theme" id="{9A868BCD-1D47-C745-9946-3FF95CA71872}" vid="{5DB54432-B4A2-DF4A-A813-0E14D9BB7F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298</TotalTime>
  <Words>809</Words>
  <Application>Microsoft Macintosh PowerPoint</Application>
  <PresentationFormat>On-screen Show (4:3)</PresentationFormat>
  <Paragraphs>129</Paragraphs>
  <Slides>19</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Courier New</vt:lpstr>
      <vt:lpstr>Helvetica</vt:lpstr>
      <vt:lpstr>Default Theme</vt:lpstr>
      <vt:lpstr>Patient-derived cell lines in Merkel Cell Carcinoma Collaboration with Wu and Decaprio Labs</vt:lpstr>
      <vt:lpstr>PowerPoint Presentation</vt:lpstr>
      <vt:lpstr>PowerPoint Presentation</vt:lpstr>
      <vt:lpstr>PowerPoint Presentation</vt:lpstr>
      <vt:lpstr>PowerPoint Presentation</vt:lpstr>
      <vt:lpstr>Library size normalization of counts</vt:lpstr>
      <vt:lpstr>PowerPoint Presentation</vt:lpstr>
      <vt:lpstr>Unsupervised clustering – all genes</vt:lpstr>
      <vt:lpstr>Unsupervised clustering – highly variable genes</vt:lpstr>
      <vt:lpstr>Highly variable genes – all samples</vt:lpstr>
      <vt:lpstr>Highly variable genes – viral positive samples only</vt:lpstr>
      <vt:lpstr>PCA – all samples, all genes</vt:lpstr>
      <vt:lpstr>PCA – Highly variable genes, viral positive only</vt:lpstr>
      <vt:lpstr>Immune-related genes</vt:lpstr>
      <vt:lpstr>Differential expression between tumor and cell line</vt:lpstr>
      <vt:lpstr>DE genes between tumor and cell line</vt:lpstr>
      <vt:lpstr>Immune-related genes with differential expression</vt:lpstr>
      <vt:lpstr>Differential expression between tumor and cell line</vt:lpstr>
      <vt:lpstr>Gene Set Enrichment of DE genes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 expression in MCC tumors and patient-derived cell lines</dc:title>
  <dc:creator>Korthauer, Keegan D.</dc:creator>
  <cp:lastModifiedBy>Korthauer, Keegan D.</cp:lastModifiedBy>
  <cp:revision>27</cp:revision>
  <dcterms:created xsi:type="dcterms:W3CDTF">2018-10-10T21:41:09Z</dcterms:created>
  <dcterms:modified xsi:type="dcterms:W3CDTF">2018-11-16T20:24:09Z</dcterms:modified>
</cp:coreProperties>
</file>